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 id="2147483687" r:id="rId2"/>
  </p:sldMasterIdLst>
  <p:notesMasterIdLst>
    <p:notesMasterId r:id="rId37"/>
  </p:notesMasterIdLst>
  <p:handoutMasterIdLst>
    <p:handoutMasterId r:id="rId38"/>
  </p:handoutMasterIdLst>
  <p:sldIdLst>
    <p:sldId id="412" r:id="rId3"/>
    <p:sldId id="428" r:id="rId4"/>
    <p:sldId id="429" r:id="rId5"/>
    <p:sldId id="423" r:id="rId6"/>
    <p:sldId id="426" r:id="rId7"/>
    <p:sldId id="415" r:id="rId8"/>
    <p:sldId id="416" r:id="rId9"/>
    <p:sldId id="425" r:id="rId10"/>
    <p:sldId id="365" r:id="rId11"/>
    <p:sldId id="419" r:id="rId12"/>
    <p:sldId id="368" r:id="rId13"/>
    <p:sldId id="369" r:id="rId14"/>
    <p:sldId id="370" r:id="rId15"/>
    <p:sldId id="372" r:id="rId16"/>
    <p:sldId id="420" r:id="rId17"/>
    <p:sldId id="374" r:id="rId18"/>
    <p:sldId id="422" r:id="rId19"/>
    <p:sldId id="376" r:id="rId20"/>
    <p:sldId id="377" r:id="rId21"/>
    <p:sldId id="378" r:id="rId22"/>
    <p:sldId id="427" r:id="rId23"/>
    <p:sldId id="381" r:id="rId24"/>
    <p:sldId id="382" r:id="rId25"/>
    <p:sldId id="383" r:id="rId26"/>
    <p:sldId id="384" r:id="rId27"/>
    <p:sldId id="406" r:id="rId28"/>
    <p:sldId id="385" r:id="rId29"/>
    <p:sldId id="386" r:id="rId30"/>
    <p:sldId id="387" r:id="rId31"/>
    <p:sldId id="388" r:id="rId32"/>
    <p:sldId id="389" r:id="rId33"/>
    <p:sldId id="390" r:id="rId34"/>
    <p:sldId id="391" r:id="rId35"/>
    <p:sldId id="413" r:id="rId36"/>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outline"/>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700" autoAdjust="0"/>
    <p:restoredTop sz="71203" autoAdjust="0"/>
  </p:normalViewPr>
  <p:slideViewPr>
    <p:cSldViewPr>
      <p:cViewPr varScale="1">
        <p:scale>
          <a:sx n="92" d="100"/>
          <a:sy n="92" d="100"/>
        </p:scale>
        <p:origin x="2436"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5" d="100"/>
        <a:sy n="125" d="100"/>
      </p:scale>
      <p:origin x="0" y="-594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15E129-1C41-404C-89C9-8F06606F09B0}" type="doc">
      <dgm:prSet loTypeId="urn:microsoft.com/office/officeart/2005/8/layout/vList2" loCatId="list" qsTypeId="urn:microsoft.com/office/officeart/2005/8/quickstyle/simple5" qsCatId="simple" csTypeId="urn:microsoft.com/office/officeart/2005/8/colors/accent1_2" csCatId="accent1" phldr="1"/>
      <dgm:spPr/>
      <dgm:t>
        <a:bodyPr/>
        <a:lstStyle/>
        <a:p>
          <a:endParaRPr lang="en-US"/>
        </a:p>
      </dgm:t>
    </dgm:pt>
    <dgm:pt modelId="{0FEBF3D2-85D9-EF4A-82A2-DA9822A40C3B}">
      <dgm:prSet custT="1"/>
      <dgm:spPr/>
      <dgm:t>
        <a:bodyPr/>
        <a:lstStyle/>
        <a:p>
          <a:pPr rtl="0"/>
          <a:r>
            <a:rPr lang="en-US" sz="1800" b="1" dirty="0">
              <a:solidFill>
                <a:schemeClr val="tx1"/>
              </a:solidFill>
            </a:rPr>
            <a:t>EAL 1: Functionally tested</a:t>
          </a:r>
          <a:endParaRPr lang="en-US" sz="1800" dirty="0">
            <a:solidFill>
              <a:schemeClr val="tx1"/>
            </a:solidFill>
          </a:endParaRPr>
        </a:p>
      </dgm:t>
    </dgm:pt>
    <dgm:pt modelId="{3A908C5E-DD9E-FE40-94AA-DE145E179770}" type="parTrans" cxnId="{1CA9E536-7FA7-A84D-A6AC-5F4CAAD57437}">
      <dgm:prSet/>
      <dgm:spPr/>
      <dgm:t>
        <a:bodyPr/>
        <a:lstStyle/>
        <a:p>
          <a:endParaRPr lang="en-US" sz="2400"/>
        </a:p>
      </dgm:t>
    </dgm:pt>
    <dgm:pt modelId="{2C805720-CD14-EF44-9C48-A1A605CEFD01}" type="sibTrans" cxnId="{1CA9E536-7FA7-A84D-A6AC-5F4CAAD57437}">
      <dgm:prSet/>
      <dgm:spPr/>
      <dgm:t>
        <a:bodyPr/>
        <a:lstStyle/>
        <a:p>
          <a:endParaRPr lang="en-US" sz="2400"/>
        </a:p>
      </dgm:t>
    </dgm:pt>
    <dgm:pt modelId="{A14FC557-B648-9542-804C-6AB84188F7DE}">
      <dgm:prSet custT="1"/>
      <dgm:spPr/>
      <dgm:t>
        <a:bodyPr/>
        <a:lstStyle/>
        <a:p>
          <a:pPr rtl="0"/>
          <a:r>
            <a:rPr lang="en-US" sz="1800" b="1" dirty="0">
              <a:solidFill>
                <a:schemeClr val="tx1"/>
              </a:solidFill>
            </a:rPr>
            <a:t>EAL 2: Structurally tested</a:t>
          </a:r>
          <a:endParaRPr lang="en-US" sz="1800" dirty="0">
            <a:solidFill>
              <a:schemeClr val="tx1"/>
            </a:solidFill>
          </a:endParaRPr>
        </a:p>
      </dgm:t>
    </dgm:pt>
    <dgm:pt modelId="{8761AB01-E124-0546-AF1D-3975234BF431}" type="parTrans" cxnId="{BE3C0254-C82D-7741-89A7-2C1E578FC3AF}">
      <dgm:prSet/>
      <dgm:spPr/>
      <dgm:t>
        <a:bodyPr/>
        <a:lstStyle/>
        <a:p>
          <a:endParaRPr lang="en-US" sz="2400"/>
        </a:p>
      </dgm:t>
    </dgm:pt>
    <dgm:pt modelId="{0AD62EF3-355B-E840-B5FA-BDEC858EB9C6}" type="sibTrans" cxnId="{BE3C0254-C82D-7741-89A7-2C1E578FC3AF}">
      <dgm:prSet/>
      <dgm:spPr/>
      <dgm:t>
        <a:bodyPr/>
        <a:lstStyle/>
        <a:p>
          <a:endParaRPr lang="en-US" sz="2400"/>
        </a:p>
      </dgm:t>
    </dgm:pt>
    <dgm:pt modelId="{FD5A7135-7F26-5845-A6E4-56CE03D22B7E}">
      <dgm:prSet custT="1"/>
      <dgm:spPr/>
      <dgm:t>
        <a:bodyPr/>
        <a:lstStyle/>
        <a:p>
          <a:pPr rtl="0"/>
          <a:r>
            <a:rPr lang="en-US" sz="1800" b="1" dirty="0">
              <a:solidFill>
                <a:schemeClr val="tx1"/>
              </a:solidFill>
            </a:rPr>
            <a:t>EAL 3: Methodically tested and checked</a:t>
          </a:r>
          <a:endParaRPr lang="en-US" sz="1800" dirty="0">
            <a:solidFill>
              <a:schemeClr val="tx1"/>
            </a:solidFill>
          </a:endParaRPr>
        </a:p>
      </dgm:t>
    </dgm:pt>
    <dgm:pt modelId="{CAFA70AE-7BC2-B84B-BC65-5BAB43AF1558}" type="parTrans" cxnId="{91CB91A3-77C1-B74C-8E59-FF1CB3AA6731}">
      <dgm:prSet/>
      <dgm:spPr/>
      <dgm:t>
        <a:bodyPr/>
        <a:lstStyle/>
        <a:p>
          <a:endParaRPr lang="en-US" sz="2400"/>
        </a:p>
      </dgm:t>
    </dgm:pt>
    <dgm:pt modelId="{1B3BFFAF-9600-204C-AF6F-48C4AC30D046}" type="sibTrans" cxnId="{91CB91A3-77C1-B74C-8E59-FF1CB3AA6731}">
      <dgm:prSet/>
      <dgm:spPr/>
      <dgm:t>
        <a:bodyPr/>
        <a:lstStyle/>
        <a:p>
          <a:endParaRPr lang="en-US" sz="2400"/>
        </a:p>
      </dgm:t>
    </dgm:pt>
    <dgm:pt modelId="{F7FD6F60-DDA6-5947-AE11-9A6F006E10CF}">
      <dgm:prSet custT="1"/>
      <dgm:spPr/>
      <dgm:t>
        <a:bodyPr/>
        <a:lstStyle/>
        <a:p>
          <a:pPr rtl="0"/>
          <a:r>
            <a:rPr lang="en-US" sz="1800" b="1" dirty="0">
              <a:solidFill>
                <a:schemeClr val="tx1"/>
              </a:solidFill>
            </a:rPr>
            <a:t>EAL 4: Methodically designed, tested, and reviewed</a:t>
          </a:r>
          <a:endParaRPr lang="en-US" sz="1800" dirty="0">
            <a:solidFill>
              <a:schemeClr val="tx1"/>
            </a:solidFill>
          </a:endParaRPr>
        </a:p>
      </dgm:t>
    </dgm:pt>
    <dgm:pt modelId="{953ECD75-0C42-5241-AFD7-3CD525A64EC7}" type="parTrans" cxnId="{E375C741-0E6E-854F-B394-55059E1F631F}">
      <dgm:prSet/>
      <dgm:spPr/>
      <dgm:t>
        <a:bodyPr/>
        <a:lstStyle/>
        <a:p>
          <a:endParaRPr lang="en-US" sz="2400"/>
        </a:p>
      </dgm:t>
    </dgm:pt>
    <dgm:pt modelId="{E71B7568-4B51-2443-BC34-DDD492B8C04B}" type="sibTrans" cxnId="{E375C741-0E6E-854F-B394-55059E1F631F}">
      <dgm:prSet/>
      <dgm:spPr/>
      <dgm:t>
        <a:bodyPr/>
        <a:lstStyle/>
        <a:p>
          <a:endParaRPr lang="en-US" sz="2400"/>
        </a:p>
      </dgm:t>
    </dgm:pt>
    <dgm:pt modelId="{9D757400-4E05-8E42-9B02-C549D5040CBC}">
      <dgm:prSet custT="1"/>
      <dgm:spPr/>
      <dgm:t>
        <a:bodyPr/>
        <a:lstStyle/>
        <a:p>
          <a:pPr rtl="0"/>
          <a:r>
            <a:rPr lang="en-US" sz="1800" b="1" dirty="0">
              <a:solidFill>
                <a:schemeClr val="tx1"/>
              </a:solidFill>
            </a:rPr>
            <a:t>EAL 5: Semi-formally designed and tested</a:t>
          </a:r>
          <a:endParaRPr lang="en-US" sz="1800" dirty="0">
            <a:solidFill>
              <a:schemeClr val="tx1"/>
            </a:solidFill>
          </a:endParaRPr>
        </a:p>
      </dgm:t>
    </dgm:pt>
    <dgm:pt modelId="{CA00283E-4427-FE46-A928-75D4E3ADF1C1}" type="parTrans" cxnId="{1C588078-D412-A747-AACF-F2A23532B929}">
      <dgm:prSet/>
      <dgm:spPr/>
      <dgm:t>
        <a:bodyPr/>
        <a:lstStyle/>
        <a:p>
          <a:endParaRPr lang="en-US" sz="2400"/>
        </a:p>
      </dgm:t>
    </dgm:pt>
    <dgm:pt modelId="{29DB8CFE-EA49-C94D-B184-7AD1DCE00C11}" type="sibTrans" cxnId="{1C588078-D412-A747-AACF-F2A23532B929}">
      <dgm:prSet/>
      <dgm:spPr/>
      <dgm:t>
        <a:bodyPr/>
        <a:lstStyle/>
        <a:p>
          <a:endParaRPr lang="en-US" sz="2400"/>
        </a:p>
      </dgm:t>
    </dgm:pt>
    <dgm:pt modelId="{E7E36519-F4C9-164F-AB0F-B521D228A222}">
      <dgm:prSet custT="1"/>
      <dgm:spPr/>
      <dgm:t>
        <a:bodyPr/>
        <a:lstStyle/>
        <a:p>
          <a:pPr rtl="0"/>
          <a:r>
            <a:rPr lang="en-US" sz="1800" b="1" dirty="0">
              <a:solidFill>
                <a:schemeClr val="tx1"/>
              </a:solidFill>
            </a:rPr>
            <a:t>EAL 6: Semi-formally verified design and tested</a:t>
          </a:r>
          <a:endParaRPr lang="en-US" sz="1800" dirty="0">
            <a:solidFill>
              <a:schemeClr val="tx1"/>
            </a:solidFill>
          </a:endParaRPr>
        </a:p>
      </dgm:t>
    </dgm:pt>
    <dgm:pt modelId="{17516D90-3321-3942-8542-F1C8AA7CE5B5}" type="parTrans" cxnId="{6806C91D-56AB-7547-A2C3-E8062FA038C5}">
      <dgm:prSet/>
      <dgm:spPr/>
      <dgm:t>
        <a:bodyPr/>
        <a:lstStyle/>
        <a:p>
          <a:endParaRPr lang="en-US" sz="2400"/>
        </a:p>
      </dgm:t>
    </dgm:pt>
    <dgm:pt modelId="{1CA51BB3-DB42-324D-8D22-BE646EABDC7F}" type="sibTrans" cxnId="{6806C91D-56AB-7547-A2C3-E8062FA038C5}">
      <dgm:prSet/>
      <dgm:spPr/>
      <dgm:t>
        <a:bodyPr/>
        <a:lstStyle/>
        <a:p>
          <a:endParaRPr lang="en-US" sz="2400"/>
        </a:p>
      </dgm:t>
    </dgm:pt>
    <dgm:pt modelId="{712CCFAA-3AB2-B14E-9BF9-24AF05514138}">
      <dgm:prSet custT="1"/>
      <dgm:spPr/>
      <dgm:t>
        <a:bodyPr/>
        <a:lstStyle/>
        <a:p>
          <a:pPr rtl="0"/>
          <a:r>
            <a:rPr lang="en-US" sz="1800" b="1" dirty="0">
              <a:solidFill>
                <a:schemeClr val="tx1"/>
              </a:solidFill>
            </a:rPr>
            <a:t>EAL 7: Formally verified design and tested</a:t>
          </a:r>
          <a:endParaRPr lang="en-US" sz="1800" dirty="0">
            <a:solidFill>
              <a:schemeClr val="tx1"/>
            </a:solidFill>
          </a:endParaRPr>
        </a:p>
      </dgm:t>
    </dgm:pt>
    <dgm:pt modelId="{E702AC61-5EA0-684B-B338-F2EAC7329774}" type="parTrans" cxnId="{F0DDCE2E-3C06-7346-A065-587FDD7438F9}">
      <dgm:prSet/>
      <dgm:spPr/>
      <dgm:t>
        <a:bodyPr/>
        <a:lstStyle/>
        <a:p>
          <a:endParaRPr lang="en-US" sz="2400"/>
        </a:p>
      </dgm:t>
    </dgm:pt>
    <dgm:pt modelId="{99A9B998-2B03-1548-8B2C-E21E371F24E2}" type="sibTrans" cxnId="{F0DDCE2E-3C06-7346-A065-587FDD7438F9}">
      <dgm:prSet/>
      <dgm:spPr/>
      <dgm:t>
        <a:bodyPr/>
        <a:lstStyle/>
        <a:p>
          <a:endParaRPr lang="en-US" sz="2400"/>
        </a:p>
      </dgm:t>
    </dgm:pt>
    <dgm:pt modelId="{D028596C-5424-D144-B026-50D622571673}" type="pres">
      <dgm:prSet presAssocID="{4A15E129-1C41-404C-89C9-8F06606F09B0}" presName="linear" presStyleCnt="0">
        <dgm:presLayoutVars>
          <dgm:animLvl val="lvl"/>
          <dgm:resizeHandles val="exact"/>
        </dgm:presLayoutVars>
      </dgm:prSet>
      <dgm:spPr/>
    </dgm:pt>
    <dgm:pt modelId="{D668530F-B9E7-E443-89B5-3F5788FB01E8}" type="pres">
      <dgm:prSet presAssocID="{0FEBF3D2-85D9-EF4A-82A2-DA9822A40C3B}" presName="parentText" presStyleLbl="node1" presStyleIdx="0" presStyleCnt="7" custLinFactNeighborX="64019" custLinFactNeighborY="-69075">
        <dgm:presLayoutVars>
          <dgm:chMax val="0"/>
          <dgm:bulletEnabled val="1"/>
        </dgm:presLayoutVars>
      </dgm:prSet>
      <dgm:spPr/>
    </dgm:pt>
    <dgm:pt modelId="{786BEEE2-1349-254F-B2F5-29A6306701D3}" type="pres">
      <dgm:prSet presAssocID="{2C805720-CD14-EF44-9C48-A1A605CEFD01}" presName="spacer" presStyleCnt="0"/>
      <dgm:spPr/>
    </dgm:pt>
    <dgm:pt modelId="{DEF76544-BBA4-FF43-8C3E-093F1A121B2F}" type="pres">
      <dgm:prSet presAssocID="{A14FC557-B648-9542-804C-6AB84188F7DE}" presName="parentText" presStyleLbl="node1" presStyleIdx="1" presStyleCnt="7">
        <dgm:presLayoutVars>
          <dgm:chMax val="0"/>
          <dgm:bulletEnabled val="1"/>
        </dgm:presLayoutVars>
      </dgm:prSet>
      <dgm:spPr/>
    </dgm:pt>
    <dgm:pt modelId="{7B8F436F-8973-1B40-BB6E-4E199887E582}" type="pres">
      <dgm:prSet presAssocID="{0AD62EF3-355B-E840-B5FA-BDEC858EB9C6}" presName="spacer" presStyleCnt="0"/>
      <dgm:spPr/>
    </dgm:pt>
    <dgm:pt modelId="{EF3238F6-E1C0-5844-B156-C0B2EE5B76FC}" type="pres">
      <dgm:prSet presAssocID="{FD5A7135-7F26-5845-A6E4-56CE03D22B7E}" presName="parentText" presStyleLbl="node1" presStyleIdx="2" presStyleCnt="7">
        <dgm:presLayoutVars>
          <dgm:chMax val="0"/>
          <dgm:bulletEnabled val="1"/>
        </dgm:presLayoutVars>
      </dgm:prSet>
      <dgm:spPr/>
    </dgm:pt>
    <dgm:pt modelId="{B6D9DC42-F5FA-0D4E-B298-75E5F986B74A}" type="pres">
      <dgm:prSet presAssocID="{1B3BFFAF-9600-204C-AF6F-48C4AC30D046}" presName="spacer" presStyleCnt="0"/>
      <dgm:spPr/>
    </dgm:pt>
    <dgm:pt modelId="{3638AF6E-DBE3-6540-81FE-1021EF4DAE0E}" type="pres">
      <dgm:prSet presAssocID="{F7FD6F60-DDA6-5947-AE11-9A6F006E10CF}" presName="parentText" presStyleLbl="node1" presStyleIdx="3" presStyleCnt="7">
        <dgm:presLayoutVars>
          <dgm:chMax val="0"/>
          <dgm:bulletEnabled val="1"/>
        </dgm:presLayoutVars>
      </dgm:prSet>
      <dgm:spPr/>
    </dgm:pt>
    <dgm:pt modelId="{4EF23947-DAA2-6546-B4C2-9AD6D5DE6E20}" type="pres">
      <dgm:prSet presAssocID="{E71B7568-4B51-2443-BC34-DDD492B8C04B}" presName="spacer" presStyleCnt="0"/>
      <dgm:spPr/>
    </dgm:pt>
    <dgm:pt modelId="{87E28CDB-7F59-2E42-BB8A-6DB3E686466C}" type="pres">
      <dgm:prSet presAssocID="{9D757400-4E05-8E42-9B02-C549D5040CBC}" presName="parentText" presStyleLbl="node1" presStyleIdx="4" presStyleCnt="7">
        <dgm:presLayoutVars>
          <dgm:chMax val="0"/>
          <dgm:bulletEnabled val="1"/>
        </dgm:presLayoutVars>
      </dgm:prSet>
      <dgm:spPr/>
    </dgm:pt>
    <dgm:pt modelId="{CBEF077B-C348-DF4A-867A-B759D39B4486}" type="pres">
      <dgm:prSet presAssocID="{29DB8CFE-EA49-C94D-B184-7AD1DCE00C11}" presName="spacer" presStyleCnt="0"/>
      <dgm:spPr/>
    </dgm:pt>
    <dgm:pt modelId="{9F405E0D-4C40-8946-BC45-7D11102D77EC}" type="pres">
      <dgm:prSet presAssocID="{E7E36519-F4C9-164F-AB0F-B521D228A222}" presName="parentText" presStyleLbl="node1" presStyleIdx="5" presStyleCnt="7">
        <dgm:presLayoutVars>
          <dgm:chMax val="0"/>
          <dgm:bulletEnabled val="1"/>
        </dgm:presLayoutVars>
      </dgm:prSet>
      <dgm:spPr/>
    </dgm:pt>
    <dgm:pt modelId="{5A0676A8-9070-DA4F-996B-EF9FA8F553EA}" type="pres">
      <dgm:prSet presAssocID="{1CA51BB3-DB42-324D-8D22-BE646EABDC7F}" presName="spacer" presStyleCnt="0"/>
      <dgm:spPr/>
    </dgm:pt>
    <dgm:pt modelId="{EE7BA92E-70FE-6343-9E28-1948D54E5205}" type="pres">
      <dgm:prSet presAssocID="{712CCFAA-3AB2-B14E-9BF9-24AF05514138}" presName="parentText" presStyleLbl="node1" presStyleIdx="6" presStyleCnt="7">
        <dgm:presLayoutVars>
          <dgm:chMax val="0"/>
          <dgm:bulletEnabled val="1"/>
        </dgm:presLayoutVars>
      </dgm:prSet>
      <dgm:spPr/>
    </dgm:pt>
  </dgm:ptLst>
  <dgm:cxnLst>
    <dgm:cxn modelId="{6806C91D-56AB-7547-A2C3-E8062FA038C5}" srcId="{4A15E129-1C41-404C-89C9-8F06606F09B0}" destId="{E7E36519-F4C9-164F-AB0F-B521D228A222}" srcOrd="5" destOrd="0" parTransId="{17516D90-3321-3942-8542-F1C8AA7CE5B5}" sibTransId="{1CA51BB3-DB42-324D-8D22-BE646EABDC7F}"/>
    <dgm:cxn modelId="{F0DDCE2E-3C06-7346-A065-587FDD7438F9}" srcId="{4A15E129-1C41-404C-89C9-8F06606F09B0}" destId="{712CCFAA-3AB2-B14E-9BF9-24AF05514138}" srcOrd="6" destOrd="0" parTransId="{E702AC61-5EA0-684B-B338-F2EAC7329774}" sibTransId="{99A9B998-2B03-1548-8B2C-E21E371F24E2}"/>
    <dgm:cxn modelId="{1CA9E536-7FA7-A84D-A6AC-5F4CAAD57437}" srcId="{4A15E129-1C41-404C-89C9-8F06606F09B0}" destId="{0FEBF3D2-85D9-EF4A-82A2-DA9822A40C3B}" srcOrd="0" destOrd="0" parTransId="{3A908C5E-DD9E-FE40-94AA-DE145E179770}" sibTransId="{2C805720-CD14-EF44-9C48-A1A605CEFD01}"/>
    <dgm:cxn modelId="{D6C54E5E-E219-4748-9940-F0D23E86D249}" type="presOf" srcId="{712CCFAA-3AB2-B14E-9BF9-24AF05514138}" destId="{EE7BA92E-70FE-6343-9E28-1948D54E5205}" srcOrd="0" destOrd="0" presId="urn:microsoft.com/office/officeart/2005/8/layout/vList2"/>
    <dgm:cxn modelId="{E375C741-0E6E-854F-B394-55059E1F631F}" srcId="{4A15E129-1C41-404C-89C9-8F06606F09B0}" destId="{F7FD6F60-DDA6-5947-AE11-9A6F006E10CF}" srcOrd="3" destOrd="0" parTransId="{953ECD75-0C42-5241-AFD7-3CD525A64EC7}" sibTransId="{E71B7568-4B51-2443-BC34-DDD492B8C04B}"/>
    <dgm:cxn modelId="{4B6C4A4D-2128-864A-815E-D82B11082A2D}" type="presOf" srcId="{9D757400-4E05-8E42-9B02-C549D5040CBC}" destId="{87E28CDB-7F59-2E42-BB8A-6DB3E686466C}" srcOrd="0" destOrd="0" presId="urn:microsoft.com/office/officeart/2005/8/layout/vList2"/>
    <dgm:cxn modelId="{41E3C771-554C-BD4E-B912-7EEDE14EFFBD}" type="presOf" srcId="{F7FD6F60-DDA6-5947-AE11-9A6F006E10CF}" destId="{3638AF6E-DBE3-6540-81FE-1021EF4DAE0E}" srcOrd="0" destOrd="0" presId="urn:microsoft.com/office/officeart/2005/8/layout/vList2"/>
    <dgm:cxn modelId="{BE3C0254-C82D-7741-89A7-2C1E578FC3AF}" srcId="{4A15E129-1C41-404C-89C9-8F06606F09B0}" destId="{A14FC557-B648-9542-804C-6AB84188F7DE}" srcOrd="1" destOrd="0" parTransId="{8761AB01-E124-0546-AF1D-3975234BF431}" sibTransId="{0AD62EF3-355B-E840-B5FA-BDEC858EB9C6}"/>
    <dgm:cxn modelId="{1C588078-D412-A747-AACF-F2A23532B929}" srcId="{4A15E129-1C41-404C-89C9-8F06606F09B0}" destId="{9D757400-4E05-8E42-9B02-C549D5040CBC}" srcOrd="4" destOrd="0" parTransId="{CA00283E-4427-FE46-A928-75D4E3ADF1C1}" sibTransId="{29DB8CFE-EA49-C94D-B184-7AD1DCE00C11}"/>
    <dgm:cxn modelId="{7E669B7A-3820-7245-9156-B37D3FB1BBCD}" type="presOf" srcId="{FD5A7135-7F26-5845-A6E4-56CE03D22B7E}" destId="{EF3238F6-E1C0-5844-B156-C0B2EE5B76FC}" srcOrd="0" destOrd="0" presId="urn:microsoft.com/office/officeart/2005/8/layout/vList2"/>
    <dgm:cxn modelId="{91CB91A3-77C1-B74C-8E59-FF1CB3AA6731}" srcId="{4A15E129-1C41-404C-89C9-8F06606F09B0}" destId="{FD5A7135-7F26-5845-A6E4-56CE03D22B7E}" srcOrd="2" destOrd="0" parTransId="{CAFA70AE-7BC2-B84B-BC65-5BAB43AF1558}" sibTransId="{1B3BFFAF-9600-204C-AF6F-48C4AC30D046}"/>
    <dgm:cxn modelId="{A496B9A5-22EA-544B-8017-53FB2D7139ED}" type="presOf" srcId="{0FEBF3D2-85D9-EF4A-82A2-DA9822A40C3B}" destId="{D668530F-B9E7-E443-89B5-3F5788FB01E8}" srcOrd="0" destOrd="0" presId="urn:microsoft.com/office/officeart/2005/8/layout/vList2"/>
    <dgm:cxn modelId="{037361A6-5902-8B4D-839F-1653FCDD723B}" type="presOf" srcId="{4A15E129-1C41-404C-89C9-8F06606F09B0}" destId="{D028596C-5424-D144-B026-50D622571673}" srcOrd="0" destOrd="0" presId="urn:microsoft.com/office/officeart/2005/8/layout/vList2"/>
    <dgm:cxn modelId="{6ABC78A6-80B9-814E-983C-8C97EE950EDC}" type="presOf" srcId="{E7E36519-F4C9-164F-AB0F-B521D228A222}" destId="{9F405E0D-4C40-8946-BC45-7D11102D77EC}" srcOrd="0" destOrd="0" presId="urn:microsoft.com/office/officeart/2005/8/layout/vList2"/>
    <dgm:cxn modelId="{8E4C1BF8-D47D-7D41-B9AE-F05EDF9AA844}" type="presOf" srcId="{A14FC557-B648-9542-804C-6AB84188F7DE}" destId="{DEF76544-BBA4-FF43-8C3E-093F1A121B2F}" srcOrd="0" destOrd="0" presId="urn:microsoft.com/office/officeart/2005/8/layout/vList2"/>
    <dgm:cxn modelId="{25083A65-4D49-A645-8AE9-ACDC7823F606}" type="presParOf" srcId="{D028596C-5424-D144-B026-50D622571673}" destId="{D668530F-B9E7-E443-89B5-3F5788FB01E8}" srcOrd="0" destOrd="0" presId="urn:microsoft.com/office/officeart/2005/8/layout/vList2"/>
    <dgm:cxn modelId="{1CB96B3B-8977-9145-8948-1052E5626009}" type="presParOf" srcId="{D028596C-5424-D144-B026-50D622571673}" destId="{786BEEE2-1349-254F-B2F5-29A6306701D3}" srcOrd="1" destOrd="0" presId="urn:microsoft.com/office/officeart/2005/8/layout/vList2"/>
    <dgm:cxn modelId="{6B04DA21-A443-2E41-9C9C-D09F3D3D3CDE}" type="presParOf" srcId="{D028596C-5424-D144-B026-50D622571673}" destId="{DEF76544-BBA4-FF43-8C3E-093F1A121B2F}" srcOrd="2" destOrd="0" presId="urn:microsoft.com/office/officeart/2005/8/layout/vList2"/>
    <dgm:cxn modelId="{5770EF63-979D-1144-9E96-59FC05E3FC21}" type="presParOf" srcId="{D028596C-5424-D144-B026-50D622571673}" destId="{7B8F436F-8973-1B40-BB6E-4E199887E582}" srcOrd="3" destOrd="0" presId="urn:microsoft.com/office/officeart/2005/8/layout/vList2"/>
    <dgm:cxn modelId="{55442B78-712D-5649-8B53-91FBBB6E73D1}" type="presParOf" srcId="{D028596C-5424-D144-B026-50D622571673}" destId="{EF3238F6-E1C0-5844-B156-C0B2EE5B76FC}" srcOrd="4" destOrd="0" presId="urn:microsoft.com/office/officeart/2005/8/layout/vList2"/>
    <dgm:cxn modelId="{FCCE8C85-C262-2047-8B90-D9BAFAF8B822}" type="presParOf" srcId="{D028596C-5424-D144-B026-50D622571673}" destId="{B6D9DC42-F5FA-0D4E-B298-75E5F986B74A}" srcOrd="5" destOrd="0" presId="urn:microsoft.com/office/officeart/2005/8/layout/vList2"/>
    <dgm:cxn modelId="{E1F7F811-C3C7-8C4E-BDD5-4A79BE725265}" type="presParOf" srcId="{D028596C-5424-D144-B026-50D622571673}" destId="{3638AF6E-DBE3-6540-81FE-1021EF4DAE0E}" srcOrd="6" destOrd="0" presId="urn:microsoft.com/office/officeart/2005/8/layout/vList2"/>
    <dgm:cxn modelId="{616D0CDA-9470-BC42-BAD9-578A4A3FD7F8}" type="presParOf" srcId="{D028596C-5424-D144-B026-50D622571673}" destId="{4EF23947-DAA2-6546-B4C2-9AD6D5DE6E20}" srcOrd="7" destOrd="0" presId="urn:microsoft.com/office/officeart/2005/8/layout/vList2"/>
    <dgm:cxn modelId="{E880D6D5-ACE1-9544-9CAA-4059B209B102}" type="presParOf" srcId="{D028596C-5424-D144-B026-50D622571673}" destId="{87E28CDB-7F59-2E42-BB8A-6DB3E686466C}" srcOrd="8" destOrd="0" presId="urn:microsoft.com/office/officeart/2005/8/layout/vList2"/>
    <dgm:cxn modelId="{EB332356-2B76-1E40-8815-20B54B1F03BD}" type="presParOf" srcId="{D028596C-5424-D144-B026-50D622571673}" destId="{CBEF077B-C348-DF4A-867A-B759D39B4486}" srcOrd="9" destOrd="0" presId="urn:microsoft.com/office/officeart/2005/8/layout/vList2"/>
    <dgm:cxn modelId="{929E8E61-29F6-B544-A5C3-C464EE86AAE2}" type="presParOf" srcId="{D028596C-5424-D144-B026-50D622571673}" destId="{9F405E0D-4C40-8946-BC45-7D11102D77EC}" srcOrd="10" destOrd="0" presId="urn:microsoft.com/office/officeart/2005/8/layout/vList2"/>
    <dgm:cxn modelId="{880E2A53-FE1F-1A49-95AE-DAB6A47BAF19}" type="presParOf" srcId="{D028596C-5424-D144-B026-50D622571673}" destId="{5A0676A8-9070-DA4F-996B-EF9FA8F553EA}" srcOrd="11" destOrd="0" presId="urn:microsoft.com/office/officeart/2005/8/layout/vList2"/>
    <dgm:cxn modelId="{2249E38C-4AB3-2048-8BC4-32C701EDD899}" type="presParOf" srcId="{D028596C-5424-D144-B026-50D622571673}" destId="{EE7BA92E-70FE-6343-9E28-1948D54E5205}" srcOrd="1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68530F-B9E7-E443-89B5-3F5788FB01E8}">
      <dsp:nvSpPr>
        <dsp:cNvPr id="0" name=""/>
        <dsp:cNvSpPr/>
      </dsp:nvSpPr>
      <dsp:spPr>
        <a:xfrm>
          <a:off x="0" y="0"/>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1: Functionally tested</a:t>
          </a:r>
          <a:endParaRPr lang="en-US" sz="1800" kern="1200" dirty="0">
            <a:solidFill>
              <a:schemeClr val="tx1"/>
            </a:solidFill>
          </a:endParaRPr>
        </a:p>
      </dsp:txBody>
      <dsp:txXfrm>
        <a:off x="34513" y="34513"/>
        <a:ext cx="4185646" cy="637972"/>
      </dsp:txXfrm>
    </dsp:sp>
    <dsp:sp modelId="{DEF76544-BBA4-FF43-8C3E-093F1A121B2F}">
      <dsp:nvSpPr>
        <dsp:cNvPr id="0" name=""/>
        <dsp:cNvSpPr/>
      </dsp:nvSpPr>
      <dsp:spPr>
        <a:xfrm>
          <a:off x="0" y="720834"/>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2: Structurally tested</a:t>
          </a:r>
          <a:endParaRPr lang="en-US" sz="1800" kern="1200" dirty="0">
            <a:solidFill>
              <a:schemeClr val="tx1"/>
            </a:solidFill>
          </a:endParaRPr>
        </a:p>
      </dsp:txBody>
      <dsp:txXfrm>
        <a:off x="34513" y="755347"/>
        <a:ext cx="4185646" cy="637972"/>
      </dsp:txXfrm>
    </dsp:sp>
    <dsp:sp modelId="{EF3238F6-E1C0-5844-B156-C0B2EE5B76FC}">
      <dsp:nvSpPr>
        <dsp:cNvPr id="0" name=""/>
        <dsp:cNvSpPr/>
      </dsp:nvSpPr>
      <dsp:spPr>
        <a:xfrm>
          <a:off x="0" y="1440967"/>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3: Methodically tested and checked</a:t>
          </a:r>
          <a:endParaRPr lang="en-US" sz="1800" kern="1200" dirty="0">
            <a:solidFill>
              <a:schemeClr val="tx1"/>
            </a:solidFill>
          </a:endParaRPr>
        </a:p>
      </dsp:txBody>
      <dsp:txXfrm>
        <a:off x="34513" y="1475480"/>
        <a:ext cx="4185646" cy="637972"/>
      </dsp:txXfrm>
    </dsp:sp>
    <dsp:sp modelId="{3638AF6E-DBE3-6540-81FE-1021EF4DAE0E}">
      <dsp:nvSpPr>
        <dsp:cNvPr id="0" name=""/>
        <dsp:cNvSpPr/>
      </dsp:nvSpPr>
      <dsp:spPr>
        <a:xfrm>
          <a:off x="0" y="2161100"/>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4: Methodically designed, tested, and reviewed</a:t>
          </a:r>
          <a:endParaRPr lang="en-US" sz="1800" kern="1200" dirty="0">
            <a:solidFill>
              <a:schemeClr val="tx1"/>
            </a:solidFill>
          </a:endParaRPr>
        </a:p>
      </dsp:txBody>
      <dsp:txXfrm>
        <a:off x="34513" y="2195613"/>
        <a:ext cx="4185646" cy="637972"/>
      </dsp:txXfrm>
    </dsp:sp>
    <dsp:sp modelId="{87E28CDB-7F59-2E42-BB8A-6DB3E686466C}">
      <dsp:nvSpPr>
        <dsp:cNvPr id="0" name=""/>
        <dsp:cNvSpPr/>
      </dsp:nvSpPr>
      <dsp:spPr>
        <a:xfrm>
          <a:off x="0" y="2881233"/>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5: Semi-formally designed and tested</a:t>
          </a:r>
          <a:endParaRPr lang="en-US" sz="1800" kern="1200" dirty="0">
            <a:solidFill>
              <a:schemeClr val="tx1"/>
            </a:solidFill>
          </a:endParaRPr>
        </a:p>
      </dsp:txBody>
      <dsp:txXfrm>
        <a:off x="34513" y="2915746"/>
        <a:ext cx="4185646" cy="637972"/>
      </dsp:txXfrm>
    </dsp:sp>
    <dsp:sp modelId="{9F405E0D-4C40-8946-BC45-7D11102D77EC}">
      <dsp:nvSpPr>
        <dsp:cNvPr id="0" name=""/>
        <dsp:cNvSpPr/>
      </dsp:nvSpPr>
      <dsp:spPr>
        <a:xfrm>
          <a:off x="0" y="3601366"/>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6: Semi-formally verified design and tested</a:t>
          </a:r>
          <a:endParaRPr lang="en-US" sz="1800" kern="1200" dirty="0">
            <a:solidFill>
              <a:schemeClr val="tx1"/>
            </a:solidFill>
          </a:endParaRPr>
        </a:p>
      </dsp:txBody>
      <dsp:txXfrm>
        <a:off x="34513" y="3635879"/>
        <a:ext cx="4185646" cy="637972"/>
      </dsp:txXfrm>
    </dsp:sp>
    <dsp:sp modelId="{EE7BA92E-70FE-6343-9E28-1948D54E5205}">
      <dsp:nvSpPr>
        <dsp:cNvPr id="0" name=""/>
        <dsp:cNvSpPr/>
      </dsp:nvSpPr>
      <dsp:spPr>
        <a:xfrm>
          <a:off x="0" y="4321500"/>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7: Formally verified design and tested</a:t>
          </a:r>
          <a:endParaRPr lang="en-US" sz="1800" kern="1200" dirty="0">
            <a:solidFill>
              <a:schemeClr val="tx1"/>
            </a:solidFill>
          </a:endParaRPr>
        </a:p>
      </dsp:txBody>
      <dsp:txXfrm>
        <a:off x="34513" y="4356013"/>
        <a:ext cx="4185646" cy="63797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E71A0CB-41A5-AA47-A654-FEEA02278D64}" type="datetimeFigureOut">
              <a:rPr lang="en-US" smtClean="0"/>
              <a:pPr/>
              <a:t>4/21/2020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0A44B75-E6D8-324B-B840-6AEB6184A582}" type="slidenum">
              <a:rPr lang="en-US" smtClean="0"/>
              <a:pPr/>
              <a:t>‹#›</a:t>
            </a:fld>
            <a:endParaRPr lang="en-US"/>
          </a:p>
        </p:txBody>
      </p:sp>
    </p:spTree>
    <p:extLst>
      <p:ext uri="{BB962C8B-B14F-4D97-AF65-F5344CB8AC3E}">
        <p14:creationId xmlns:p14="http://schemas.microsoft.com/office/powerpoint/2010/main" val="1444348833"/>
      </p:ext>
    </p:extLst>
  </p:cSld>
  <p:clrMap bg1="lt1" tx1="dk1" bg2="lt2" tx2="dk2" accent1="accent1" accent2="accent2" accent3="accent3" accent4="accent4" accent5="accent5" accent6="accent6" hlink="hlink" folHlink="folHlink"/>
</p:handoutMaster>
</file>

<file path=ppt/media/image1.jpeg>
</file>

<file path=ppt/media/image16.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B8656240-BF3D-F441-92C4-A9FA2AA5FE77}" type="slidenum">
              <a:rPr lang="en-AU"/>
              <a:pPr/>
              <a:t>‹#›</a:t>
            </a:fld>
            <a:endParaRPr lang="en-AU"/>
          </a:p>
        </p:txBody>
      </p:sp>
    </p:spTree>
    <p:extLst>
      <p:ext uri="{BB962C8B-B14F-4D97-AF65-F5344CB8AC3E}">
        <p14:creationId xmlns:p14="http://schemas.microsoft.com/office/powerpoint/2010/main" val="31311077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9" charset="0"/>
        <a:ea typeface="+mn-ea"/>
        <a:cs typeface="+mn-cs"/>
      </a:defRPr>
    </a:lvl1pPr>
    <a:lvl2pPr marL="4572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2pPr>
    <a:lvl3pPr marL="9144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3pPr>
    <a:lvl4pPr marL="13716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4pPr>
    <a:lvl5pPr marL="18288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a:solidFill>
                  <a:schemeClr val="tx1"/>
                </a:solidFill>
                <a:latin typeface="Arial" pitchFamily="-109" charset="0"/>
                <a:ea typeface="+mn-ea"/>
                <a:cs typeface="+mn-cs"/>
              </a:rPr>
              <a:t>This chapter deals with a number of interrelated topics having to do with the degree</a:t>
            </a:r>
          </a:p>
          <a:p>
            <a:r>
              <a:rPr lang="en-US" sz="1200" kern="1200" baseline="0" dirty="0">
                <a:solidFill>
                  <a:schemeClr val="tx1"/>
                </a:solidFill>
                <a:latin typeface="Arial" pitchFamily="-109" charset="0"/>
                <a:ea typeface="+mn-ea"/>
                <a:cs typeface="+mn-cs"/>
              </a:rPr>
              <a:t>of confidence users and implementers can have in security functions and services: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Formal models for computer security:</a:t>
            </a:r>
          </a:p>
          <a:p>
            <a:r>
              <a:rPr lang="en-US" sz="1200" kern="1200" baseline="0" dirty="0">
                <a:solidFill>
                  <a:schemeClr val="tx1"/>
                </a:solidFill>
                <a:latin typeface="Arial" pitchFamily="-109" charset="0"/>
                <a:ea typeface="+mn-ea"/>
                <a:cs typeface="+mn-cs"/>
              </a:rPr>
              <a:t>• Multilevel security</a:t>
            </a:r>
          </a:p>
          <a:p>
            <a:r>
              <a:rPr lang="en-US" sz="1200" kern="1200" baseline="0" dirty="0">
                <a:solidFill>
                  <a:schemeClr val="tx1"/>
                </a:solidFill>
                <a:latin typeface="Arial" pitchFamily="-109" charset="0"/>
                <a:ea typeface="+mn-ea"/>
                <a:cs typeface="+mn-cs"/>
              </a:rPr>
              <a:t>• Trusted systems</a:t>
            </a:r>
          </a:p>
          <a:p>
            <a:r>
              <a:rPr lang="en-US" sz="1200" kern="1200" baseline="0" dirty="0">
                <a:solidFill>
                  <a:schemeClr val="tx1"/>
                </a:solidFill>
                <a:latin typeface="Arial" pitchFamily="-109" charset="0"/>
                <a:ea typeface="+mn-ea"/>
                <a:cs typeface="+mn-cs"/>
              </a:rPr>
              <a:t>• Mandatory access control</a:t>
            </a:r>
          </a:p>
          <a:p>
            <a:r>
              <a:rPr lang="en-US" sz="1200" kern="1200" baseline="0" dirty="0">
                <a:solidFill>
                  <a:schemeClr val="tx1"/>
                </a:solidFill>
                <a:latin typeface="Arial" pitchFamily="-109" charset="0"/>
                <a:ea typeface="+mn-ea"/>
                <a:cs typeface="+mn-cs"/>
              </a:rPr>
              <a:t>• Security evaluation</a:t>
            </a:r>
            <a:endParaRPr lang="en-US" dirty="0"/>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1</a:t>
            </a:fld>
            <a:endParaRPr lang="en-AU" dirty="0">
              <a:solidFill>
                <a:srgbClr val="000000"/>
              </a:solidFill>
            </a:endParaRPr>
          </a:p>
        </p:txBody>
      </p:sp>
    </p:spTree>
    <p:extLst>
      <p:ext uri="{BB962C8B-B14F-4D97-AF65-F5344CB8AC3E}">
        <p14:creationId xmlns:p14="http://schemas.microsoft.com/office/powerpoint/2010/main" val="3663295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65B03D1-79D1-7149-AC1C-DCCAB2761278}" type="slidenum">
              <a:rPr lang="en-AU"/>
              <a:pPr/>
              <a:t>13</a:t>
            </a:fld>
            <a:endParaRPr lang="en-AU"/>
          </a:p>
        </p:txBody>
      </p:sp>
      <p:sp>
        <p:nvSpPr>
          <p:cNvPr id="226308" name="Rectangle 4"/>
          <p:cNvSpPr>
            <a:spLocks noGrp="1" noRot="1" noChangeAspect="1" noChangeArrowheads="1" noTextEdit="1"/>
          </p:cNvSpPr>
          <p:nvPr>
            <p:ph type="sldImg"/>
          </p:nvPr>
        </p:nvSpPr>
        <p:spPr>
          <a:ln/>
        </p:spPr>
      </p:sp>
      <p:sp>
        <p:nvSpPr>
          <p:cNvPr id="226309" name="Rectangle 5"/>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5. Carla writes the answers to the exam into a file f5. She creates the file at</a:t>
            </a:r>
          </a:p>
          <a:p>
            <a:r>
              <a:rPr lang="en-US" sz="1200" b="0" kern="1200" baseline="0" dirty="0">
                <a:solidFill>
                  <a:schemeClr val="tx1"/>
                </a:solidFill>
                <a:latin typeface="Arial" pitchFamily="-109" charset="0"/>
                <a:ea typeface="+mn-ea"/>
                <a:cs typeface="+mn-cs"/>
              </a:rPr>
              <a:t>level c1-t so that only Dirk can read the file. This is an example of writing up,</a:t>
            </a:r>
          </a:p>
          <a:p>
            <a:r>
              <a:rPr lang="en-US" sz="1200" b="0" kern="1200" baseline="0" dirty="0">
                <a:solidFill>
                  <a:schemeClr val="tx1"/>
                </a:solidFill>
                <a:latin typeface="Arial" pitchFamily="-109" charset="0"/>
                <a:ea typeface="+mn-ea"/>
                <a:cs typeface="+mn-cs"/>
              </a:rPr>
              <a:t>which is not forbidden by the BLP rules. Carla can still see her answers at her</a:t>
            </a:r>
          </a:p>
          <a:p>
            <a:r>
              <a:rPr lang="en-US" sz="1200" b="0" kern="1200" baseline="0" dirty="0">
                <a:solidFill>
                  <a:schemeClr val="tx1"/>
                </a:solidFill>
                <a:latin typeface="Arial" pitchFamily="-109" charset="0"/>
                <a:ea typeface="+mn-ea"/>
                <a:cs typeface="+mn-cs"/>
              </a:rPr>
              <a:t>workstation but cannot access f5 for reading.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discussion illustrates some critical practical limitations of the BLP</a:t>
            </a:r>
          </a:p>
          <a:p>
            <a:r>
              <a:rPr lang="en-US" sz="1200" kern="1200" baseline="0" dirty="0">
                <a:solidFill>
                  <a:schemeClr val="tx1"/>
                </a:solidFill>
                <a:latin typeface="Arial" pitchFamily="-109" charset="0"/>
                <a:ea typeface="+mn-ea"/>
                <a:cs typeface="+mn-cs"/>
              </a:rPr>
              <a:t>model. First, as noted in step 4, the BLP model has no provision to manage the</a:t>
            </a:r>
          </a:p>
          <a:p>
            <a:r>
              <a:rPr lang="en-US" sz="1200" kern="1200" baseline="0" dirty="0">
                <a:solidFill>
                  <a:schemeClr val="tx1"/>
                </a:solidFill>
                <a:latin typeface="Arial" pitchFamily="-109" charset="0"/>
                <a:ea typeface="+mn-ea"/>
                <a:cs typeface="+mn-cs"/>
              </a:rPr>
              <a:t>“downgrade” of objects, even though the requirements for multilevel security</a:t>
            </a:r>
          </a:p>
          <a:p>
            <a:r>
              <a:rPr lang="en-US" sz="1200" kern="1200" baseline="0" dirty="0">
                <a:solidFill>
                  <a:schemeClr val="tx1"/>
                </a:solidFill>
                <a:latin typeface="Arial" pitchFamily="-109" charset="0"/>
                <a:ea typeface="+mn-ea"/>
                <a:cs typeface="+mn-cs"/>
              </a:rPr>
              <a:t>recognize that such a flow of information from a higher to a lower level may be</a:t>
            </a:r>
          </a:p>
          <a:p>
            <a:r>
              <a:rPr lang="en-US" sz="1200" kern="1200" baseline="0" dirty="0">
                <a:solidFill>
                  <a:schemeClr val="tx1"/>
                </a:solidFill>
                <a:latin typeface="Arial" pitchFamily="-109" charset="0"/>
                <a:ea typeface="+mn-ea"/>
                <a:cs typeface="+mn-cs"/>
              </a:rPr>
              <a:t>required, provided it reflects the will of an authorized user. Hence, any practical</a:t>
            </a:r>
          </a:p>
          <a:p>
            <a:r>
              <a:rPr lang="en-US" sz="1200" kern="1200" baseline="0" dirty="0">
                <a:solidFill>
                  <a:schemeClr val="tx1"/>
                </a:solidFill>
                <a:latin typeface="Arial" pitchFamily="-109" charset="0"/>
                <a:ea typeface="+mn-ea"/>
                <a:cs typeface="+mn-cs"/>
              </a:rPr>
              <a:t>implementation of a multilevel system has to support such a process in a controlled</a:t>
            </a:r>
          </a:p>
          <a:p>
            <a:r>
              <a:rPr lang="en-US" sz="1200" kern="1200" baseline="0" dirty="0">
                <a:solidFill>
                  <a:schemeClr val="tx1"/>
                </a:solidFill>
                <a:latin typeface="Arial" pitchFamily="-109" charset="0"/>
                <a:ea typeface="+mn-ea"/>
                <a:cs typeface="+mn-cs"/>
              </a:rPr>
              <a:t>and monitored manner. Related to this is another concern. A subject constrained</a:t>
            </a:r>
          </a:p>
          <a:p>
            <a:r>
              <a:rPr lang="en-US" sz="1200" kern="1200" baseline="0" dirty="0">
                <a:solidFill>
                  <a:schemeClr val="tx1"/>
                </a:solidFill>
                <a:latin typeface="Arial" pitchFamily="-109" charset="0"/>
                <a:ea typeface="+mn-ea"/>
                <a:cs typeface="+mn-cs"/>
              </a:rPr>
              <a:t>by the BLP model can only be “editing” (reading and writing) a file at one security</a:t>
            </a:r>
          </a:p>
          <a:p>
            <a:r>
              <a:rPr lang="en-US" sz="1200" kern="1200" baseline="0" dirty="0">
                <a:solidFill>
                  <a:schemeClr val="tx1"/>
                </a:solidFill>
                <a:latin typeface="Arial" pitchFamily="-109" charset="0"/>
                <a:ea typeface="+mn-ea"/>
                <a:cs typeface="+mn-cs"/>
              </a:rPr>
              <a:t>level while also viewing files at the same or lower levels. If the new document</a:t>
            </a:r>
          </a:p>
          <a:p>
            <a:r>
              <a:rPr lang="en-US" sz="1200" kern="1200" baseline="0" dirty="0">
                <a:solidFill>
                  <a:schemeClr val="tx1"/>
                </a:solidFill>
                <a:latin typeface="Arial" pitchFamily="-109" charset="0"/>
                <a:ea typeface="+mn-ea"/>
                <a:cs typeface="+mn-cs"/>
              </a:rPr>
              <a:t>consolidates information from a range of sources and levels, some of that information</a:t>
            </a:r>
          </a:p>
          <a:p>
            <a:r>
              <a:rPr lang="en-US" sz="1200" kern="1200" baseline="0" dirty="0">
                <a:solidFill>
                  <a:schemeClr val="tx1"/>
                </a:solidFill>
                <a:latin typeface="Arial" pitchFamily="-109" charset="0"/>
                <a:ea typeface="+mn-ea"/>
                <a:cs typeface="+mn-cs"/>
              </a:rPr>
              <a:t>is now classified at a higher level than it was originally. This is known as </a:t>
            </a:r>
            <a:r>
              <a:rPr lang="en-US" sz="1200" i="1" kern="1200" baseline="0" dirty="0">
                <a:solidFill>
                  <a:schemeClr val="tx1"/>
                </a:solidFill>
                <a:latin typeface="Arial" pitchFamily="-109" charset="0"/>
                <a:ea typeface="+mn-ea"/>
                <a:cs typeface="+mn-cs"/>
              </a:rPr>
              <a:t>classification</a:t>
            </a:r>
          </a:p>
          <a:p>
            <a:r>
              <a:rPr lang="en-US" sz="1200" i="1" kern="1200" baseline="0" dirty="0">
                <a:solidFill>
                  <a:schemeClr val="tx1"/>
                </a:solidFill>
                <a:latin typeface="Arial" pitchFamily="-109" charset="0"/>
                <a:ea typeface="+mn-ea"/>
                <a:cs typeface="+mn-cs"/>
              </a:rPr>
              <a:t>creep and is a well-known concern when managing multilevel information.</a:t>
            </a:r>
          </a:p>
          <a:p>
            <a:r>
              <a:rPr lang="en-US" sz="1200" kern="1200" baseline="0" dirty="0">
                <a:solidFill>
                  <a:schemeClr val="tx1"/>
                </a:solidFill>
                <a:latin typeface="Arial" pitchFamily="-109" charset="0"/>
                <a:ea typeface="+mn-ea"/>
                <a:cs typeface="+mn-cs"/>
              </a:rPr>
              <a:t>Again, some process of managed downgrading of information is needed to restore</a:t>
            </a:r>
          </a:p>
          <a:p>
            <a:r>
              <a:rPr lang="en-US" sz="1200" kern="1200" baseline="0" dirty="0">
                <a:solidFill>
                  <a:schemeClr val="tx1"/>
                </a:solidFill>
                <a:latin typeface="Arial" pitchFamily="-109" charset="0"/>
                <a:ea typeface="+mn-ea"/>
                <a:cs typeface="+mn-cs"/>
              </a:rPr>
              <a:t>reasonable classification levels.</a:t>
            </a:r>
            <a:endParaRPr lang="en-US" dirty="0">
              <a:latin typeface="Times New Roman" pitchFamily="-109" charset="0"/>
            </a:endParaRPr>
          </a:p>
        </p:txBody>
      </p:sp>
    </p:spTree>
    <p:extLst>
      <p:ext uri="{BB962C8B-B14F-4D97-AF65-F5344CB8AC3E}">
        <p14:creationId xmlns:p14="http://schemas.microsoft.com/office/powerpoint/2010/main" val="25040612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8553FE0-5569-F24C-9151-C4282BAB2208}" type="slidenum">
              <a:rPr lang="en-AU"/>
              <a:pPr/>
              <a:t>14</a:t>
            </a:fld>
            <a:endParaRPr lang="en-AU"/>
          </a:p>
        </p:txBody>
      </p:sp>
      <p:sp>
        <p:nvSpPr>
          <p:cNvPr id="230402" name="Rectangle 2"/>
          <p:cNvSpPr>
            <a:spLocks noGrp="1" noRot="1" noChangeAspect="1" noChangeArrowheads="1" noTextEdit="1"/>
          </p:cNvSpPr>
          <p:nvPr>
            <p:ph type="sldImg"/>
          </p:nvPr>
        </p:nvSpPr>
        <p:spPr>
          <a:ln/>
        </p:spPr>
      </p:sp>
      <p:sp>
        <p:nvSpPr>
          <p:cNvPr id="230403"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BLP model deals with confidentiality and is concerned with unauthorized</a:t>
            </a:r>
          </a:p>
          <a:p>
            <a:r>
              <a:rPr lang="en-US" sz="1200" kern="1200" baseline="0" dirty="0">
                <a:solidFill>
                  <a:schemeClr val="tx1"/>
                </a:solidFill>
                <a:latin typeface="Arial" pitchFamily="-109" charset="0"/>
                <a:ea typeface="+mn-ea"/>
                <a:cs typeface="+mn-cs"/>
              </a:rPr>
              <a:t>disclosure of information. The </a:t>
            </a:r>
            <a:r>
              <a:rPr lang="en-US" sz="1200" kern="1200" baseline="0" dirty="0" err="1">
                <a:solidFill>
                  <a:schemeClr val="tx1"/>
                </a:solidFill>
                <a:latin typeface="Arial" pitchFamily="-109" charset="0"/>
                <a:ea typeface="+mn-ea"/>
                <a:cs typeface="+mn-cs"/>
              </a:rPr>
              <a:t>Biba</a:t>
            </a:r>
            <a:r>
              <a:rPr lang="en-US" sz="1200" kern="1200" baseline="0" dirty="0">
                <a:solidFill>
                  <a:schemeClr val="tx1"/>
                </a:solidFill>
                <a:latin typeface="Arial" pitchFamily="-109" charset="0"/>
                <a:ea typeface="+mn-ea"/>
                <a:cs typeface="+mn-cs"/>
              </a:rPr>
              <a:t> [BIBA77] models deals with integrity and is concerned</a:t>
            </a:r>
          </a:p>
          <a:p>
            <a:r>
              <a:rPr lang="en-US" sz="1200" kern="1200" baseline="0" dirty="0">
                <a:solidFill>
                  <a:schemeClr val="tx1"/>
                </a:solidFill>
                <a:latin typeface="Arial" pitchFamily="-109" charset="0"/>
                <a:ea typeface="+mn-ea"/>
                <a:cs typeface="+mn-cs"/>
              </a:rPr>
              <a:t>with the unauthorized modification of data. The </a:t>
            </a:r>
            <a:r>
              <a:rPr lang="en-US" sz="1200" kern="1200" baseline="0" dirty="0" err="1">
                <a:solidFill>
                  <a:schemeClr val="tx1"/>
                </a:solidFill>
                <a:latin typeface="Arial" pitchFamily="-109" charset="0"/>
                <a:ea typeface="+mn-ea"/>
                <a:cs typeface="+mn-cs"/>
              </a:rPr>
              <a:t>Biba</a:t>
            </a:r>
            <a:r>
              <a:rPr lang="en-US" sz="1200" kern="1200" baseline="0" dirty="0">
                <a:solidFill>
                  <a:schemeClr val="tx1"/>
                </a:solidFill>
                <a:latin typeface="Arial" pitchFamily="-109" charset="0"/>
                <a:ea typeface="+mn-ea"/>
                <a:cs typeface="+mn-cs"/>
              </a:rPr>
              <a:t> model is intended to</a:t>
            </a:r>
          </a:p>
          <a:p>
            <a:r>
              <a:rPr lang="en-US" sz="1200" kern="1200" baseline="0" dirty="0">
                <a:solidFill>
                  <a:schemeClr val="tx1"/>
                </a:solidFill>
                <a:latin typeface="Arial" pitchFamily="-109" charset="0"/>
                <a:ea typeface="+mn-ea"/>
                <a:cs typeface="+mn-cs"/>
              </a:rPr>
              <a:t>deal with the case in which there is data that must be visible to users at multiple or all</a:t>
            </a:r>
          </a:p>
          <a:p>
            <a:r>
              <a:rPr lang="en-US" sz="1200" kern="1200" baseline="0" dirty="0">
                <a:solidFill>
                  <a:schemeClr val="tx1"/>
                </a:solidFill>
                <a:latin typeface="Arial" pitchFamily="-109" charset="0"/>
                <a:ea typeface="+mn-ea"/>
                <a:cs typeface="+mn-cs"/>
              </a:rPr>
              <a:t>security levels but should only be modified in controlled ways by authorized agents.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basic elements of the </a:t>
            </a:r>
            <a:r>
              <a:rPr lang="en-US" sz="1200" kern="1200" baseline="0" dirty="0" err="1">
                <a:solidFill>
                  <a:schemeClr val="tx1"/>
                </a:solidFill>
                <a:latin typeface="Arial" pitchFamily="-109" charset="0"/>
                <a:ea typeface="+mn-ea"/>
                <a:cs typeface="+mn-cs"/>
              </a:rPr>
              <a:t>Biba</a:t>
            </a:r>
            <a:r>
              <a:rPr lang="en-US" sz="1200" kern="1200" baseline="0" dirty="0">
                <a:solidFill>
                  <a:schemeClr val="tx1"/>
                </a:solidFill>
                <a:latin typeface="Arial" pitchFamily="-109" charset="0"/>
                <a:ea typeface="+mn-ea"/>
                <a:cs typeface="+mn-cs"/>
              </a:rPr>
              <a:t> model have the same structure as the BLP</a:t>
            </a:r>
          </a:p>
          <a:p>
            <a:r>
              <a:rPr lang="en-US" sz="1200" kern="1200" baseline="0" dirty="0">
                <a:solidFill>
                  <a:schemeClr val="tx1"/>
                </a:solidFill>
                <a:latin typeface="Arial" pitchFamily="-109" charset="0"/>
                <a:ea typeface="+mn-ea"/>
                <a:cs typeface="+mn-cs"/>
              </a:rPr>
              <a:t>model. As with BLP, the </a:t>
            </a:r>
            <a:r>
              <a:rPr lang="en-US" sz="1200" kern="1200" baseline="0" dirty="0" err="1">
                <a:solidFill>
                  <a:schemeClr val="tx1"/>
                </a:solidFill>
                <a:latin typeface="Arial" pitchFamily="-109" charset="0"/>
                <a:ea typeface="+mn-ea"/>
                <a:cs typeface="+mn-cs"/>
              </a:rPr>
              <a:t>Biba</a:t>
            </a:r>
            <a:r>
              <a:rPr lang="en-US" sz="1200" kern="1200" baseline="0" dirty="0">
                <a:solidFill>
                  <a:schemeClr val="tx1"/>
                </a:solidFill>
                <a:latin typeface="Arial" pitchFamily="-109" charset="0"/>
                <a:ea typeface="+mn-ea"/>
                <a:cs typeface="+mn-cs"/>
              </a:rPr>
              <a:t> model deals with subjects and objects. Each subject</a:t>
            </a:r>
          </a:p>
          <a:p>
            <a:r>
              <a:rPr lang="en-US" sz="1200" kern="1200" baseline="0" dirty="0">
                <a:solidFill>
                  <a:schemeClr val="tx1"/>
                </a:solidFill>
                <a:latin typeface="Arial" pitchFamily="-109" charset="0"/>
                <a:ea typeface="+mn-ea"/>
                <a:cs typeface="+mn-cs"/>
              </a:rPr>
              <a:t>and object is assigned an integrity level, denoted as I( </a:t>
            </a:r>
            <a:r>
              <a:rPr lang="en-US" sz="1200" i="1" kern="1200" baseline="0" dirty="0">
                <a:solidFill>
                  <a:schemeClr val="tx1"/>
                </a:solidFill>
                <a:latin typeface="Arial" pitchFamily="-109" charset="0"/>
                <a:ea typeface="+mn-ea"/>
                <a:cs typeface="+mn-cs"/>
              </a:rPr>
              <a:t>S ) and I( O ) for subject S and</a:t>
            </a:r>
          </a:p>
          <a:p>
            <a:r>
              <a:rPr lang="en-US" sz="1200" kern="1200" baseline="0" dirty="0">
                <a:solidFill>
                  <a:schemeClr val="tx1"/>
                </a:solidFill>
                <a:latin typeface="Arial" pitchFamily="-109" charset="0"/>
                <a:ea typeface="+mn-ea"/>
                <a:cs typeface="+mn-cs"/>
              </a:rPr>
              <a:t>object </a:t>
            </a:r>
            <a:r>
              <a:rPr lang="en-US" sz="1200" i="1" kern="1200" baseline="0" dirty="0">
                <a:solidFill>
                  <a:schemeClr val="tx1"/>
                </a:solidFill>
                <a:latin typeface="Arial" pitchFamily="-109" charset="0"/>
                <a:ea typeface="+mn-ea"/>
                <a:cs typeface="+mn-cs"/>
              </a:rPr>
              <a:t>O , respectively. A simple hierarchical classification can be used, in which there</a:t>
            </a:r>
          </a:p>
          <a:p>
            <a:r>
              <a:rPr lang="en-US" sz="1200" kern="1200" baseline="0" dirty="0">
                <a:solidFill>
                  <a:schemeClr val="tx1"/>
                </a:solidFill>
                <a:latin typeface="Arial" pitchFamily="-109" charset="0"/>
                <a:ea typeface="+mn-ea"/>
                <a:cs typeface="+mn-cs"/>
              </a:rPr>
              <a:t>is a strict ordering of levels from lowest to highest. As in the BLP model, it is also</a:t>
            </a:r>
          </a:p>
          <a:p>
            <a:r>
              <a:rPr lang="en-US" sz="1200" kern="1200" baseline="0" dirty="0">
                <a:solidFill>
                  <a:schemeClr val="tx1"/>
                </a:solidFill>
                <a:latin typeface="Arial" pitchFamily="-109" charset="0"/>
                <a:ea typeface="+mn-ea"/>
                <a:cs typeface="+mn-cs"/>
              </a:rPr>
              <a:t>possible to add a set of categories to the classification scheme; this we ignore here.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model considers the following access modes: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Modify: To write or update information in an object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Observe: To read information in an object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Execute: To execute an object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Invoke: Communication from one subject to another</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first three modes are analogous to BLP access modes. The invoke mode is</a:t>
            </a:r>
          </a:p>
          <a:p>
            <a:r>
              <a:rPr lang="en-US" sz="1200" kern="1200" baseline="0" dirty="0">
                <a:solidFill>
                  <a:schemeClr val="tx1"/>
                </a:solidFill>
                <a:latin typeface="Arial" pitchFamily="-109" charset="0"/>
                <a:ea typeface="+mn-ea"/>
                <a:cs typeface="+mn-cs"/>
              </a:rPr>
              <a:t>new. </a:t>
            </a:r>
            <a:r>
              <a:rPr lang="en-US" sz="1200" kern="1200" baseline="0" dirty="0" err="1">
                <a:solidFill>
                  <a:schemeClr val="tx1"/>
                </a:solidFill>
                <a:latin typeface="Arial" pitchFamily="-109" charset="0"/>
                <a:ea typeface="+mn-ea"/>
                <a:cs typeface="+mn-cs"/>
              </a:rPr>
              <a:t>Biba</a:t>
            </a:r>
            <a:r>
              <a:rPr lang="en-US" sz="1200" kern="1200" baseline="0" dirty="0">
                <a:solidFill>
                  <a:schemeClr val="tx1"/>
                </a:solidFill>
                <a:latin typeface="Arial" pitchFamily="-109" charset="0"/>
                <a:ea typeface="+mn-ea"/>
                <a:cs typeface="+mn-cs"/>
              </a:rPr>
              <a:t> then proposes a number of alternative policies that can be imposed on this</a:t>
            </a:r>
          </a:p>
          <a:p>
            <a:r>
              <a:rPr lang="en-US" sz="1200" kern="1200" baseline="0" dirty="0">
                <a:solidFill>
                  <a:schemeClr val="tx1"/>
                </a:solidFill>
                <a:latin typeface="Arial" pitchFamily="-109" charset="0"/>
                <a:ea typeface="+mn-ea"/>
                <a:cs typeface="+mn-cs"/>
              </a:rPr>
              <a:t>model. The most relevant is the strict integrity policy, based on the following rules: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Simple integrity: A subject can modify an object only if the integrity level of</a:t>
            </a:r>
          </a:p>
          <a:p>
            <a:r>
              <a:rPr lang="en-US" sz="1200" kern="1200" baseline="0" dirty="0">
                <a:solidFill>
                  <a:schemeClr val="tx1"/>
                </a:solidFill>
                <a:latin typeface="Arial" pitchFamily="-109" charset="0"/>
                <a:ea typeface="+mn-ea"/>
                <a:cs typeface="+mn-cs"/>
              </a:rPr>
              <a:t>the subject dominates the integrity level of the object: I( </a:t>
            </a:r>
            <a:r>
              <a:rPr lang="en-US" sz="1200" i="1" kern="1200" baseline="0" dirty="0">
                <a:solidFill>
                  <a:schemeClr val="tx1"/>
                </a:solidFill>
                <a:latin typeface="Arial" pitchFamily="-109" charset="0"/>
                <a:ea typeface="+mn-ea"/>
                <a:cs typeface="+mn-cs"/>
              </a:rPr>
              <a:t>S )</a:t>
            </a:r>
            <a:r>
              <a:rPr lang="en-US" dirty="0"/>
              <a:t> ≥</a:t>
            </a:r>
            <a:r>
              <a:rPr lang="en-US" sz="1200" i="1" kern="1200" baseline="0" dirty="0">
                <a:solidFill>
                  <a:schemeClr val="tx1"/>
                </a:solidFill>
                <a:latin typeface="Arial" pitchFamily="-109" charset="0"/>
                <a:ea typeface="+mn-ea"/>
                <a:cs typeface="+mn-cs"/>
              </a:rPr>
              <a:t> I( O ).</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Integrity confinement: A subject can read an object only if the integrity level</a:t>
            </a:r>
          </a:p>
          <a:p>
            <a:r>
              <a:rPr lang="en-US" sz="1200" kern="1200" baseline="0" dirty="0">
                <a:solidFill>
                  <a:schemeClr val="tx1"/>
                </a:solidFill>
                <a:latin typeface="Arial" pitchFamily="-109" charset="0"/>
                <a:ea typeface="+mn-ea"/>
                <a:cs typeface="+mn-cs"/>
              </a:rPr>
              <a:t>of the subject is dominated by the integrity level of the object: I( </a:t>
            </a:r>
            <a:r>
              <a:rPr lang="en-US" sz="1200" i="1" kern="1200" baseline="0" dirty="0">
                <a:solidFill>
                  <a:schemeClr val="tx1"/>
                </a:solidFill>
                <a:latin typeface="Arial" pitchFamily="-109" charset="0"/>
                <a:ea typeface="+mn-ea"/>
                <a:cs typeface="+mn-cs"/>
              </a:rPr>
              <a:t>S ) </a:t>
            </a:r>
            <a:r>
              <a:rPr lang="en-US" dirty="0"/>
              <a:t>≤</a:t>
            </a:r>
            <a:r>
              <a:rPr lang="en-US" sz="1200" i="1" kern="1200" baseline="0" dirty="0">
                <a:solidFill>
                  <a:schemeClr val="tx1"/>
                </a:solidFill>
                <a:latin typeface="Arial" pitchFamily="-109" charset="0"/>
                <a:ea typeface="+mn-ea"/>
                <a:cs typeface="+mn-cs"/>
              </a:rPr>
              <a:t> I( O ).</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Invocation property: A subject can invoke another subject only if the integrity</a:t>
            </a:r>
          </a:p>
          <a:p>
            <a:r>
              <a:rPr lang="en-US" sz="1200" kern="1200" baseline="0" dirty="0">
                <a:solidFill>
                  <a:schemeClr val="tx1"/>
                </a:solidFill>
                <a:latin typeface="Arial" pitchFamily="-109" charset="0"/>
                <a:ea typeface="+mn-ea"/>
                <a:cs typeface="+mn-cs"/>
              </a:rPr>
              <a:t>level of the first subject dominates the integrity level of the second subject:</a:t>
            </a:r>
          </a:p>
          <a:p>
            <a:r>
              <a:rPr lang="en-US" sz="1200" kern="1200" baseline="0" dirty="0">
                <a:solidFill>
                  <a:schemeClr val="tx1"/>
                </a:solidFill>
                <a:latin typeface="Arial" pitchFamily="-109" charset="0"/>
                <a:ea typeface="+mn-ea"/>
                <a:cs typeface="+mn-cs"/>
              </a:rPr>
              <a:t>I( </a:t>
            </a:r>
            <a:r>
              <a:rPr lang="en-US" sz="1200" i="1" kern="1200" baseline="0" dirty="0">
                <a:solidFill>
                  <a:schemeClr val="tx1"/>
                </a:solidFill>
                <a:latin typeface="Arial" pitchFamily="-109" charset="0"/>
                <a:ea typeface="+mn-ea"/>
                <a:cs typeface="+mn-cs"/>
              </a:rPr>
              <a:t>S </a:t>
            </a:r>
            <a:r>
              <a:rPr lang="en-US" sz="1200" i="1" kern="1200" baseline="-25000" dirty="0">
                <a:solidFill>
                  <a:schemeClr val="tx1"/>
                </a:solidFill>
                <a:latin typeface="Arial" pitchFamily="-109" charset="0"/>
                <a:ea typeface="+mn-ea"/>
                <a:cs typeface="+mn-cs"/>
              </a:rPr>
              <a:t>1</a:t>
            </a:r>
            <a:r>
              <a:rPr lang="en-US" sz="1200" i="1" kern="1200" baseline="0" dirty="0">
                <a:solidFill>
                  <a:schemeClr val="tx1"/>
                </a:solidFill>
                <a:latin typeface="Arial" pitchFamily="-109" charset="0"/>
                <a:ea typeface="+mn-ea"/>
                <a:cs typeface="+mn-cs"/>
              </a:rPr>
              <a:t> ) </a:t>
            </a:r>
            <a:r>
              <a:rPr lang="en-US" dirty="0"/>
              <a:t>≥</a:t>
            </a:r>
            <a:r>
              <a:rPr lang="en-US" sz="1200" i="1" kern="1200" baseline="0" dirty="0">
                <a:solidFill>
                  <a:schemeClr val="tx1"/>
                </a:solidFill>
                <a:latin typeface="Arial" pitchFamily="-109" charset="0"/>
                <a:ea typeface="+mn-ea"/>
                <a:cs typeface="+mn-cs"/>
              </a:rPr>
              <a:t> I( S </a:t>
            </a:r>
            <a:r>
              <a:rPr lang="en-US" sz="1200" i="1" kern="1200" baseline="-25000" dirty="0">
                <a:solidFill>
                  <a:schemeClr val="tx1"/>
                </a:solidFill>
                <a:latin typeface="Arial" pitchFamily="-109" charset="0"/>
                <a:ea typeface="+mn-ea"/>
                <a:cs typeface="+mn-cs"/>
              </a:rPr>
              <a:t>2 </a:t>
            </a:r>
            <a:r>
              <a:rPr lang="en-US" sz="1200" i="1" kern="1200" baseline="0" dirty="0">
                <a:solidFill>
                  <a:schemeClr val="tx1"/>
                </a:solidFill>
                <a:latin typeface="Arial" pitchFamily="-109" charset="0"/>
                <a:ea typeface="+mn-ea"/>
                <a:cs typeface="+mn-cs"/>
              </a:rPr>
              <a: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first two rules are analogous to those of the BLP model but are concerned</a:t>
            </a:r>
          </a:p>
          <a:p>
            <a:r>
              <a:rPr lang="en-US" sz="1200" kern="1200" baseline="0" dirty="0">
                <a:solidFill>
                  <a:schemeClr val="tx1"/>
                </a:solidFill>
                <a:latin typeface="Arial" pitchFamily="-109" charset="0"/>
                <a:ea typeface="+mn-ea"/>
                <a:cs typeface="+mn-cs"/>
              </a:rPr>
              <a:t>with integrity and reverse the significance of read and write. The simple integrity rule</a:t>
            </a:r>
          </a:p>
          <a:p>
            <a:r>
              <a:rPr lang="en-US" sz="1200" kern="1200" baseline="0" dirty="0">
                <a:solidFill>
                  <a:schemeClr val="tx1"/>
                </a:solidFill>
                <a:latin typeface="Arial" pitchFamily="-109" charset="0"/>
                <a:ea typeface="+mn-ea"/>
                <a:cs typeface="+mn-cs"/>
              </a:rPr>
              <a:t>is the logical write-up restriction that prevents contamination of high-integrity data.</a:t>
            </a:r>
          </a:p>
          <a:p>
            <a:r>
              <a:rPr lang="en-US" sz="1200" kern="1200" baseline="0" dirty="0">
                <a:solidFill>
                  <a:schemeClr val="tx1"/>
                </a:solidFill>
                <a:latin typeface="Arial" pitchFamily="-109" charset="0"/>
                <a:ea typeface="+mn-ea"/>
                <a:cs typeface="+mn-cs"/>
              </a:rPr>
              <a:t>Figure 13.4 illustrates the need for the integrity confinement rule. A low-integrity</a:t>
            </a:r>
          </a:p>
          <a:p>
            <a:r>
              <a:rPr lang="en-US" sz="1200" kern="1200" baseline="0" dirty="0">
                <a:solidFill>
                  <a:schemeClr val="tx1"/>
                </a:solidFill>
                <a:latin typeface="Arial" pitchFamily="-109" charset="0"/>
                <a:ea typeface="+mn-ea"/>
                <a:cs typeface="+mn-cs"/>
              </a:rPr>
              <a:t>process may read low-integrity data but is prevented from contaminating a high integrity</a:t>
            </a:r>
          </a:p>
          <a:p>
            <a:r>
              <a:rPr lang="en-US" sz="1200" kern="1200" baseline="0" dirty="0">
                <a:solidFill>
                  <a:schemeClr val="tx1"/>
                </a:solidFill>
                <a:latin typeface="Arial" pitchFamily="-109" charset="0"/>
                <a:ea typeface="+mn-ea"/>
                <a:cs typeface="+mn-cs"/>
              </a:rPr>
              <a:t>file with that data by the simple integrity rule. If only this rule is in force, a</a:t>
            </a:r>
          </a:p>
          <a:p>
            <a:r>
              <a:rPr lang="en-US" sz="1200" kern="1200" baseline="0" dirty="0">
                <a:solidFill>
                  <a:schemeClr val="tx1"/>
                </a:solidFill>
                <a:latin typeface="Arial" pitchFamily="-109" charset="0"/>
                <a:ea typeface="+mn-ea"/>
                <a:cs typeface="+mn-cs"/>
              </a:rPr>
              <a:t>high-integrity process could conceivably copy low-integrity data into a high-integrity</a:t>
            </a:r>
          </a:p>
          <a:p>
            <a:r>
              <a:rPr lang="en-US" sz="1200" kern="1200" baseline="0" dirty="0">
                <a:solidFill>
                  <a:schemeClr val="tx1"/>
                </a:solidFill>
                <a:latin typeface="Arial" pitchFamily="-109" charset="0"/>
                <a:ea typeface="+mn-ea"/>
                <a:cs typeface="+mn-cs"/>
              </a:rPr>
              <a:t>file. Normally, one would trust a high-integrity process to not contaminate a high integrity</a:t>
            </a:r>
          </a:p>
          <a:p>
            <a:r>
              <a:rPr lang="en-US" sz="1200" kern="1200" baseline="0" dirty="0">
                <a:solidFill>
                  <a:schemeClr val="tx1"/>
                </a:solidFill>
                <a:latin typeface="Arial" pitchFamily="-109" charset="0"/>
                <a:ea typeface="+mn-ea"/>
                <a:cs typeface="+mn-cs"/>
              </a:rPr>
              <a:t>file, but either an error in the process code or a Trojan horse could result in</a:t>
            </a:r>
          </a:p>
          <a:p>
            <a:r>
              <a:rPr lang="en-US" sz="1200" kern="1200" baseline="0" dirty="0">
                <a:solidFill>
                  <a:schemeClr val="tx1"/>
                </a:solidFill>
                <a:latin typeface="Arial" pitchFamily="-109" charset="0"/>
                <a:ea typeface="+mn-ea"/>
                <a:cs typeface="+mn-cs"/>
              </a:rPr>
              <a:t>such contamination; hence the need for the integrity confinement rule.</a:t>
            </a:r>
          </a:p>
          <a:p>
            <a:endParaRPr lang="en-US" sz="1200" kern="1200" baseline="0" dirty="0">
              <a:solidFill>
                <a:schemeClr val="tx1"/>
              </a:solidFill>
              <a:latin typeface="Arial" pitchFamily="-109" charset="0"/>
              <a:ea typeface="+mn-ea"/>
              <a:cs typeface="+mn-cs"/>
            </a:endParaRPr>
          </a:p>
          <a:p>
            <a:r>
              <a:rPr lang="en-US" altLang="zh-CN" dirty="0"/>
              <a:t>Various models dealing with integrity</a:t>
            </a:r>
          </a:p>
          <a:p>
            <a:r>
              <a:rPr lang="en-US" altLang="zh-CN" dirty="0"/>
              <a:t>Strict integrity policy:</a:t>
            </a:r>
          </a:p>
          <a:p>
            <a:pPr lvl="1"/>
            <a:r>
              <a:rPr lang="en-US" altLang="zh-CN" dirty="0"/>
              <a:t>Simple integrity: 		I(</a:t>
            </a:r>
            <a:r>
              <a:rPr lang="en-US" altLang="zh-CN" i="1" dirty="0"/>
              <a:t>S</a:t>
            </a:r>
            <a:r>
              <a:rPr lang="en-US" altLang="zh-CN" dirty="0"/>
              <a:t>) ≥ I(</a:t>
            </a:r>
            <a:r>
              <a:rPr lang="en-US" altLang="zh-CN" i="1" dirty="0"/>
              <a:t>O</a:t>
            </a:r>
            <a:r>
              <a:rPr lang="en-US" altLang="zh-CN" dirty="0"/>
              <a:t>)</a:t>
            </a:r>
          </a:p>
          <a:p>
            <a:pPr lvl="1"/>
            <a:r>
              <a:rPr lang="en-US" altLang="zh-CN" dirty="0"/>
              <a:t>Integrity confinement:	I(</a:t>
            </a:r>
            <a:r>
              <a:rPr lang="en-US" altLang="zh-CN" i="1" dirty="0"/>
              <a:t>S</a:t>
            </a:r>
            <a:r>
              <a:rPr lang="en-US" altLang="zh-CN" dirty="0"/>
              <a:t>) ≤ I(</a:t>
            </a:r>
            <a:r>
              <a:rPr lang="en-US" altLang="zh-CN" i="1" dirty="0"/>
              <a:t>O</a:t>
            </a:r>
            <a:r>
              <a:rPr lang="en-US" altLang="zh-CN" dirty="0"/>
              <a:t>)</a:t>
            </a:r>
          </a:p>
          <a:p>
            <a:pPr lvl="1"/>
            <a:r>
              <a:rPr lang="en-US" altLang="zh-CN" dirty="0"/>
              <a:t>Invocation property:	I(</a:t>
            </a:r>
            <a:r>
              <a:rPr lang="en-US" altLang="zh-CN" i="1" dirty="0"/>
              <a:t>S</a:t>
            </a:r>
            <a:r>
              <a:rPr lang="en-US" altLang="zh-CN" baseline="-25000" dirty="0"/>
              <a:t>1</a:t>
            </a:r>
            <a:r>
              <a:rPr lang="en-US" altLang="zh-CN" dirty="0"/>
              <a:t>) ≥ I(</a:t>
            </a:r>
            <a:r>
              <a:rPr lang="en-US" altLang="zh-CN" i="1" dirty="0"/>
              <a:t>S</a:t>
            </a:r>
            <a:r>
              <a:rPr lang="en-US" altLang="zh-CN" baseline="-25000" dirty="0"/>
              <a:t>2</a:t>
            </a:r>
            <a:r>
              <a:rPr lang="en-US" altLang="zh-CN" dirty="0"/>
              <a:t>)</a:t>
            </a:r>
          </a:p>
          <a:p>
            <a:endParaRPr lang="en-US" sz="1200" kern="1200" baseline="0" dirty="0">
              <a:solidFill>
                <a:schemeClr val="tx1"/>
              </a:solidFill>
              <a:latin typeface="Arial" pitchFamily="-109" charset="0"/>
              <a:ea typeface="+mn-ea"/>
              <a:cs typeface="+mn-cs"/>
            </a:endParaRPr>
          </a:p>
          <a:p>
            <a:endParaRPr lang="en-US" dirty="0">
              <a:latin typeface="Times New Roman" pitchFamily="-109" charset="0"/>
            </a:endParaRPr>
          </a:p>
        </p:txBody>
      </p:sp>
    </p:spTree>
    <p:extLst>
      <p:ext uri="{BB962C8B-B14F-4D97-AF65-F5344CB8AC3E}">
        <p14:creationId xmlns:p14="http://schemas.microsoft.com/office/powerpoint/2010/main" val="1794314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kern="1200" baseline="0" dirty="0">
                <a:solidFill>
                  <a:schemeClr val="tx1"/>
                </a:solidFill>
                <a:latin typeface="Arial" pitchFamily="-109" charset="0"/>
                <a:ea typeface="+mn-ea"/>
                <a:cs typeface="+mn-cs"/>
              </a:rPr>
              <a:t>The Chinese Wall Model (CWM) takes a quite different approach to specifying</a:t>
            </a:r>
          </a:p>
          <a:p>
            <a:r>
              <a:rPr lang="en-US" altLang="zh-CN" sz="1200" b="0" kern="1200" baseline="0" dirty="0">
                <a:solidFill>
                  <a:schemeClr val="tx1"/>
                </a:solidFill>
                <a:latin typeface="Arial" pitchFamily="-109" charset="0"/>
                <a:ea typeface="+mn-ea"/>
                <a:cs typeface="+mn-cs"/>
              </a:rPr>
              <a:t>integrity and confidentiality than any of the approaches we have examined so far.</a:t>
            </a:r>
          </a:p>
          <a:p>
            <a:r>
              <a:rPr lang="en-US" altLang="zh-CN" sz="1200" b="0" kern="1200" baseline="0" dirty="0">
                <a:solidFill>
                  <a:schemeClr val="tx1"/>
                </a:solidFill>
                <a:latin typeface="Arial" pitchFamily="-109" charset="0"/>
                <a:ea typeface="+mn-ea"/>
                <a:cs typeface="+mn-cs"/>
              </a:rPr>
              <a:t>The model was developed for commercial applications in which conflicts of interest</a:t>
            </a:r>
          </a:p>
          <a:p>
            <a:r>
              <a:rPr lang="en-US" altLang="zh-CN" sz="1200" b="0" kern="1200" baseline="0" dirty="0">
                <a:solidFill>
                  <a:schemeClr val="tx1"/>
                </a:solidFill>
                <a:latin typeface="Arial" pitchFamily="-109" charset="0"/>
                <a:ea typeface="+mn-ea"/>
                <a:cs typeface="+mn-cs"/>
              </a:rPr>
              <a:t>can arise. The model makes use of both discretionary and mandatory access concepts.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The principal idea behind the CWM is a concept that is common in the financial</a:t>
            </a:r>
          </a:p>
          <a:p>
            <a:r>
              <a:rPr lang="en-US" altLang="zh-CN" sz="1200" b="0" kern="1200" baseline="0" dirty="0">
                <a:solidFill>
                  <a:schemeClr val="tx1"/>
                </a:solidFill>
                <a:latin typeface="Arial" pitchFamily="-109" charset="0"/>
                <a:ea typeface="+mn-ea"/>
                <a:cs typeface="+mn-cs"/>
              </a:rPr>
              <a:t>and legal professions, which is to use a what is referred to as a Chinese wall to prevent</a:t>
            </a:r>
          </a:p>
          <a:p>
            <a:r>
              <a:rPr lang="en-US" altLang="zh-CN" sz="1200" b="0" kern="1200" baseline="0" dirty="0">
                <a:solidFill>
                  <a:schemeClr val="tx1"/>
                </a:solidFill>
                <a:latin typeface="Arial" pitchFamily="-109" charset="0"/>
                <a:ea typeface="+mn-ea"/>
                <a:cs typeface="+mn-cs"/>
              </a:rPr>
              <a:t>a conflict of interest. An example from the financial world is that of a market analyst</a:t>
            </a:r>
          </a:p>
          <a:p>
            <a:r>
              <a:rPr lang="en-US" altLang="zh-CN" sz="1200" b="0" kern="1200" baseline="0" dirty="0">
                <a:solidFill>
                  <a:schemeClr val="tx1"/>
                </a:solidFill>
                <a:latin typeface="Arial" pitchFamily="-109" charset="0"/>
                <a:ea typeface="+mn-ea"/>
                <a:cs typeface="+mn-cs"/>
              </a:rPr>
              <a:t>working for a financial institution providing corporate business services. An analyst</a:t>
            </a:r>
          </a:p>
          <a:p>
            <a:r>
              <a:rPr lang="en-US" altLang="zh-CN" sz="1200" b="0" kern="1200" baseline="0" dirty="0">
                <a:solidFill>
                  <a:schemeClr val="tx1"/>
                </a:solidFill>
                <a:latin typeface="Arial" pitchFamily="-109" charset="0"/>
                <a:ea typeface="+mn-ea"/>
                <a:cs typeface="+mn-cs"/>
              </a:rPr>
              <a:t>cannot be allowed to provide advice to one company when the analyst has confidential</a:t>
            </a:r>
          </a:p>
          <a:p>
            <a:r>
              <a:rPr lang="en-US" altLang="zh-CN" sz="1200" b="0" kern="1200" baseline="0" dirty="0">
                <a:solidFill>
                  <a:schemeClr val="tx1"/>
                </a:solidFill>
                <a:latin typeface="Arial" pitchFamily="-109" charset="0"/>
                <a:ea typeface="+mn-ea"/>
                <a:cs typeface="+mn-cs"/>
              </a:rPr>
              <a:t>information (insider knowledge) about the plans or status of a competitor. However,</a:t>
            </a:r>
          </a:p>
          <a:p>
            <a:r>
              <a:rPr lang="en-US" altLang="zh-CN" sz="1200" b="0" kern="1200" baseline="0" dirty="0">
                <a:solidFill>
                  <a:schemeClr val="tx1"/>
                </a:solidFill>
                <a:latin typeface="Arial" pitchFamily="-109" charset="0"/>
                <a:ea typeface="+mn-ea"/>
                <a:cs typeface="+mn-cs"/>
              </a:rPr>
              <a:t>the analyst is free to advise multiple corporations that are not in competition with</a:t>
            </a:r>
          </a:p>
          <a:p>
            <a:r>
              <a:rPr lang="en-US" altLang="zh-CN" sz="1200" b="0" kern="1200" baseline="0" dirty="0">
                <a:solidFill>
                  <a:schemeClr val="tx1"/>
                </a:solidFill>
                <a:latin typeface="Arial" pitchFamily="-109" charset="0"/>
                <a:ea typeface="+mn-ea"/>
                <a:cs typeface="+mn-cs"/>
              </a:rPr>
              <a:t>each other and to draw on market information that is open to the public.</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The elements of the model are the following:</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Subjects: Active entities that may wish to access protected objects; includes</a:t>
            </a:r>
          </a:p>
          <a:p>
            <a:r>
              <a:rPr lang="en-US" altLang="zh-CN" sz="1200" b="0" kern="1200" baseline="0" dirty="0">
                <a:solidFill>
                  <a:schemeClr val="tx1"/>
                </a:solidFill>
                <a:latin typeface="Arial" pitchFamily="-109" charset="0"/>
                <a:ea typeface="+mn-ea"/>
                <a:cs typeface="+mn-cs"/>
              </a:rPr>
              <a:t>users and processes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Information: Corporate information organized into a hierarchy with three levels: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Objects: Individual items of information, each concerning a single</a:t>
            </a:r>
          </a:p>
          <a:p>
            <a:r>
              <a:rPr lang="en-US" altLang="zh-CN" sz="1200" b="0" kern="1200" baseline="0" dirty="0">
                <a:solidFill>
                  <a:schemeClr val="tx1"/>
                </a:solidFill>
                <a:latin typeface="Arial" pitchFamily="-109" charset="0"/>
                <a:ea typeface="+mn-ea"/>
                <a:cs typeface="+mn-cs"/>
              </a:rPr>
              <a:t>corporation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Dataset (DS): All objects that concern the same corporation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Conflict of interest (CI) class: All datasets whose corporations are in</a:t>
            </a:r>
          </a:p>
          <a:p>
            <a:r>
              <a:rPr lang="en-US" altLang="zh-CN" sz="1200" b="0" kern="1200" baseline="0" dirty="0">
                <a:solidFill>
                  <a:schemeClr val="tx1"/>
                </a:solidFill>
                <a:latin typeface="Arial" pitchFamily="-109" charset="0"/>
                <a:ea typeface="+mn-ea"/>
                <a:cs typeface="+mn-cs"/>
              </a:rPr>
              <a:t>competition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Access rules: Rules for read and write access</a:t>
            </a:r>
          </a:p>
          <a:p>
            <a:endParaRPr lang="zh-CN" altLang="en-US" dirty="0"/>
          </a:p>
        </p:txBody>
      </p:sp>
      <p:sp>
        <p:nvSpPr>
          <p:cNvPr id="4" name="灯片编号占位符 3"/>
          <p:cNvSpPr>
            <a:spLocks noGrp="1"/>
          </p:cNvSpPr>
          <p:nvPr>
            <p:ph type="sldNum" sz="quarter" idx="10"/>
          </p:nvPr>
        </p:nvSpPr>
        <p:spPr/>
        <p:txBody>
          <a:bodyPr/>
          <a:lstStyle/>
          <a:p>
            <a:fld id="{B8656240-BF3D-F441-92C4-A9FA2AA5FE77}" type="slidenum">
              <a:rPr lang="en-AU" smtClean="0"/>
              <a:pPr/>
              <a:t>15</a:t>
            </a:fld>
            <a:endParaRPr lang="en-AU"/>
          </a:p>
        </p:txBody>
      </p:sp>
    </p:spTree>
    <p:extLst>
      <p:ext uri="{BB962C8B-B14F-4D97-AF65-F5344CB8AC3E}">
        <p14:creationId xmlns:p14="http://schemas.microsoft.com/office/powerpoint/2010/main" val="38438815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A846194-00C9-D242-95F3-44344248B0B2}" type="slidenum">
              <a:rPr lang="en-AU"/>
              <a:pPr/>
              <a:t>16</a:t>
            </a:fld>
            <a:endParaRPr lang="en-AU"/>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 13.6a gives an example. There are datasets representing banks, oil</a:t>
            </a:r>
          </a:p>
          <a:p>
            <a:r>
              <a:rPr lang="en-US" sz="1200" b="0" kern="1200" baseline="0" dirty="0">
                <a:solidFill>
                  <a:schemeClr val="tx1"/>
                </a:solidFill>
                <a:latin typeface="Arial" pitchFamily="-109" charset="0"/>
                <a:ea typeface="+mn-ea"/>
                <a:cs typeface="+mn-cs"/>
              </a:rPr>
              <a:t>companies, and gas companies. All bank datasets are in one CI, all oil company</a:t>
            </a:r>
          </a:p>
          <a:p>
            <a:r>
              <a:rPr lang="en-US" sz="1200" b="0" kern="1200" baseline="0" dirty="0">
                <a:solidFill>
                  <a:schemeClr val="tx1"/>
                </a:solidFill>
                <a:latin typeface="Arial" pitchFamily="-109" charset="0"/>
                <a:ea typeface="+mn-ea"/>
                <a:cs typeface="+mn-cs"/>
              </a:rPr>
              <a:t>datasets in another CI, and so forth.</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 contrast to the models we have studies so far, the CWM does not assign security</a:t>
            </a:r>
          </a:p>
          <a:p>
            <a:r>
              <a:rPr lang="en-US" sz="1200" b="0" kern="1200" baseline="0" dirty="0">
                <a:solidFill>
                  <a:schemeClr val="tx1"/>
                </a:solidFill>
                <a:latin typeface="Arial" pitchFamily="-109" charset="0"/>
                <a:ea typeface="+mn-ea"/>
                <a:cs typeface="+mn-cs"/>
              </a:rPr>
              <a:t>levels to subjects and objects and is thus not a true multilevel secure model. Instead, the</a:t>
            </a:r>
          </a:p>
          <a:p>
            <a:r>
              <a:rPr lang="en-US" sz="1200" b="0" kern="1200" baseline="0" dirty="0">
                <a:solidFill>
                  <a:schemeClr val="tx1"/>
                </a:solidFill>
                <a:latin typeface="Arial" pitchFamily="-109" charset="0"/>
                <a:ea typeface="+mn-ea"/>
                <a:cs typeface="+mn-cs"/>
              </a:rPr>
              <a:t>history of a subject’s previous access determines access control. The basis of the Chinese</a:t>
            </a:r>
          </a:p>
          <a:p>
            <a:r>
              <a:rPr lang="en-US" sz="1200" b="0" kern="1200" baseline="0" dirty="0">
                <a:solidFill>
                  <a:schemeClr val="tx1"/>
                </a:solidFill>
                <a:latin typeface="Arial" pitchFamily="-109" charset="0"/>
                <a:ea typeface="+mn-ea"/>
                <a:cs typeface="+mn-cs"/>
              </a:rPr>
              <a:t>wall policy is that subjects are only allowed access to information that is not held to conflict</a:t>
            </a:r>
          </a:p>
          <a:p>
            <a:r>
              <a:rPr lang="en-US" sz="1200" b="0" kern="1200" baseline="0" dirty="0">
                <a:solidFill>
                  <a:schemeClr val="tx1"/>
                </a:solidFill>
                <a:latin typeface="Arial" pitchFamily="-109" charset="0"/>
                <a:ea typeface="+mn-ea"/>
                <a:cs typeface="+mn-cs"/>
              </a:rPr>
              <a:t>with any other information that they already possess. Once a subject accesses information</a:t>
            </a:r>
          </a:p>
          <a:p>
            <a:r>
              <a:rPr lang="en-US" sz="1200" b="0" kern="1200" baseline="0" dirty="0">
                <a:solidFill>
                  <a:schemeClr val="tx1"/>
                </a:solidFill>
                <a:latin typeface="Arial" pitchFamily="-109" charset="0"/>
                <a:ea typeface="+mn-ea"/>
                <a:cs typeface="+mn-cs"/>
              </a:rPr>
              <a:t>from one dataset, a wall is set up to protect information in other datasets in the same CI.</a:t>
            </a:r>
          </a:p>
          <a:p>
            <a:r>
              <a:rPr lang="en-US" sz="1200" b="0" kern="1200" baseline="0" dirty="0">
                <a:solidFill>
                  <a:schemeClr val="tx1"/>
                </a:solidFill>
                <a:latin typeface="Arial" pitchFamily="-109" charset="0"/>
                <a:ea typeface="+mn-ea"/>
                <a:cs typeface="+mn-cs"/>
              </a:rPr>
              <a:t>The subject can access information on one side of the wall but not the other side. Further,</a:t>
            </a:r>
          </a:p>
          <a:p>
            <a:r>
              <a:rPr lang="en-US" sz="1200" b="0" kern="1200" baseline="0" dirty="0">
                <a:solidFill>
                  <a:schemeClr val="tx1"/>
                </a:solidFill>
                <a:latin typeface="Arial" pitchFamily="-109" charset="0"/>
                <a:ea typeface="+mn-ea"/>
                <a:cs typeface="+mn-cs"/>
              </a:rPr>
              <a:t>information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is initially not considered to be on one side or the other of the</a:t>
            </a:r>
          </a:p>
          <a:p>
            <a:r>
              <a:rPr lang="en-US" sz="1200" b="0" kern="1200" baseline="0" dirty="0">
                <a:solidFill>
                  <a:schemeClr val="tx1"/>
                </a:solidFill>
                <a:latin typeface="Arial" pitchFamily="-109" charset="0"/>
                <a:ea typeface="+mn-ea"/>
                <a:cs typeface="+mn-cs"/>
              </a:rPr>
              <a:t>wall but out in the open. When additional accesses are made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by the same</a:t>
            </a:r>
          </a:p>
          <a:p>
            <a:r>
              <a:rPr lang="en-US" sz="1200" b="0" kern="1200" baseline="0" dirty="0">
                <a:solidFill>
                  <a:schemeClr val="tx1"/>
                </a:solidFill>
                <a:latin typeface="Arial" pitchFamily="-109" charset="0"/>
                <a:ea typeface="+mn-ea"/>
                <a:cs typeface="+mn-cs"/>
              </a:rPr>
              <a:t>subject, the shape of the wall changes to maintain the desired protection. Further, each</a:t>
            </a:r>
          </a:p>
          <a:p>
            <a:r>
              <a:rPr lang="en-US" sz="1200" b="0" kern="1200" baseline="0" dirty="0">
                <a:solidFill>
                  <a:schemeClr val="tx1"/>
                </a:solidFill>
                <a:latin typeface="Arial" pitchFamily="-109" charset="0"/>
                <a:ea typeface="+mn-ea"/>
                <a:cs typeface="+mn-cs"/>
              </a:rPr>
              <a:t>subject is controlled by his or her own wall—the walls for different subjects are different.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enforce the Chinese wall policy, two rules are needed. To indicate the similarity</a:t>
            </a:r>
          </a:p>
          <a:p>
            <a:r>
              <a:rPr lang="en-US" sz="1200" b="0" kern="1200" baseline="0" dirty="0">
                <a:solidFill>
                  <a:schemeClr val="tx1"/>
                </a:solidFill>
                <a:latin typeface="Arial" pitchFamily="-109" charset="0"/>
                <a:ea typeface="+mn-ea"/>
                <a:cs typeface="+mn-cs"/>
              </a:rPr>
              <a:t>with the two BLP rules, the authors gave them the same names. The first rule</a:t>
            </a:r>
          </a:p>
          <a:p>
            <a:r>
              <a:rPr lang="en-US" sz="1200" b="0" kern="1200" baseline="0" dirty="0">
                <a:solidFill>
                  <a:schemeClr val="tx1"/>
                </a:solidFill>
                <a:latin typeface="Arial" pitchFamily="-109" charset="0"/>
                <a:ea typeface="+mn-ea"/>
                <a:cs typeface="+mn-cs"/>
              </a:rPr>
              <a:t>is the simple security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Simple security rule: A subject S can read on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is in the same DS as an object already accessed by S, OR</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belongs to a CI from which S has not yet accessed any information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Figures 13.6b and c illustrate the operation of this rule. Assume that at some</a:t>
            </a:r>
          </a:p>
          <a:p>
            <a:r>
              <a:rPr lang="en-US" sz="1200" b="0" kern="1200" baseline="0" dirty="0">
                <a:solidFill>
                  <a:schemeClr val="tx1"/>
                </a:solidFill>
                <a:latin typeface="Arial" pitchFamily="-109" charset="0"/>
                <a:ea typeface="+mn-ea"/>
                <a:cs typeface="+mn-cs"/>
              </a:rPr>
              <a:t>point, John has made his first read request to any object in this set for an object in</a:t>
            </a:r>
          </a:p>
          <a:p>
            <a:r>
              <a:rPr lang="en-US" sz="1200" b="0" kern="1200" baseline="0" dirty="0">
                <a:solidFill>
                  <a:schemeClr val="tx1"/>
                </a:solidFill>
                <a:latin typeface="Arial" pitchFamily="-109" charset="0"/>
                <a:ea typeface="+mn-ea"/>
                <a:cs typeface="+mn-cs"/>
              </a:rPr>
              <a:t>the Bank A DS. Because John has not previously accessed an object in any other</a:t>
            </a:r>
          </a:p>
          <a:p>
            <a:r>
              <a:rPr lang="en-US" sz="1200" b="0" kern="1200" baseline="0" dirty="0">
                <a:solidFill>
                  <a:schemeClr val="tx1"/>
                </a:solidFill>
                <a:latin typeface="Arial" pitchFamily="-109" charset="0"/>
                <a:ea typeface="+mn-ea"/>
                <a:cs typeface="+mn-cs"/>
              </a:rPr>
              <a:t>DS in CI 1, the access is granted. Further, the system must remember that access</a:t>
            </a:r>
          </a:p>
          <a:p>
            <a:r>
              <a:rPr lang="en-US" sz="1200" b="0" kern="1200" baseline="0" dirty="0">
                <a:solidFill>
                  <a:schemeClr val="tx1"/>
                </a:solidFill>
                <a:latin typeface="Arial" pitchFamily="-109" charset="0"/>
                <a:ea typeface="+mn-ea"/>
                <a:cs typeface="+mn-cs"/>
              </a:rPr>
              <a:t>has been granted so that any subsequent request for access to an object in the Bank</a:t>
            </a:r>
          </a:p>
          <a:p>
            <a:r>
              <a:rPr lang="en-US" sz="1200" b="0" kern="1200" baseline="0" dirty="0">
                <a:solidFill>
                  <a:schemeClr val="tx1"/>
                </a:solidFill>
                <a:latin typeface="Arial" pitchFamily="-109" charset="0"/>
                <a:ea typeface="+mn-ea"/>
                <a:cs typeface="+mn-cs"/>
              </a:rPr>
              <a:t>B DS will be denied. Any request for access to other objects in the Bank A DS is</a:t>
            </a:r>
          </a:p>
          <a:p>
            <a:r>
              <a:rPr lang="en-US" sz="1200" b="0" kern="1200" baseline="0" dirty="0">
                <a:solidFill>
                  <a:schemeClr val="tx1"/>
                </a:solidFill>
                <a:latin typeface="Arial" pitchFamily="-109" charset="0"/>
                <a:ea typeface="+mn-ea"/>
                <a:cs typeface="+mn-cs"/>
              </a:rPr>
              <a:t>granted. At a later time, John requests access to an object in the Oil A DS. Because</a:t>
            </a:r>
          </a:p>
          <a:p>
            <a:r>
              <a:rPr lang="en-US" sz="1200" b="0" kern="1200" baseline="0" dirty="0">
                <a:solidFill>
                  <a:schemeClr val="tx1"/>
                </a:solidFill>
                <a:latin typeface="Arial" pitchFamily="-109" charset="0"/>
                <a:ea typeface="+mn-ea"/>
                <a:cs typeface="+mn-cs"/>
              </a:rPr>
              <a:t>there is no conflict, this access is granted, but a wall is set up prohibiting subsequent</a:t>
            </a:r>
          </a:p>
          <a:p>
            <a:r>
              <a:rPr lang="en-US" sz="1200" b="0" kern="1200" baseline="0" dirty="0">
                <a:solidFill>
                  <a:schemeClr val="tx1"/>
                </a:solidFill>
                <a:latin typeface="Arial" pitchFamily="-109" charset="0"/>
                <a:ea typeface="+mn-ea"/>
                <a:cs typeface="+mn-cs"/>
              </a:rPr>
              <a:t>access to the Oil B DS. Similarly, Figure 13.6c reflects the access history of Jane.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simple security rule does not prevent an indirect flow of information that</a:t>
            </a:r>
          </a:p>
          <a:p>
            <a:r>
              <a:rPr lang="en-US" sz="1200" b="0" kern="1200" baseline="0" dirty="0">
                <a:solidFill>
                  <a:schemeClr val="tx1"/>
                </a:solidFill>
                <a:latin typeface="Arial" pitchFamily="-109" charset="0"/>
                <a:ea typeface="+mn-ea"/>
                <a:cs typeface="+mn-cs"/>
              </a:rPr>
              <a:t>would cause a conflict of interest. In our example, John has access to Oil A DS and</a:t>
            </a:r>
          </a:p>
          <a:p>
            <a:r>
              <a:rPr lang="en-US" sz="1200" b="0" kern="1200" baseline="0" dirty="0">
                <a:solidFill>
                  <a:schemeClr val="tx1"/>
                </a:solidFill>
                <a:latin typeface="Arial" pitchFamily="-109" charset="0"/>
                <a:ea typeface="+mn-ea"/>
                <a:cs typeface="+mn-cs"/>
              </a:rPr>
              <a:t>Bank A DS; Jane has access to Oil B DS and Bank A DS. If John is allowed to read</a:t>
            </a:r>
          </a:p>
          <a:p>
            <a:r>
              <a:rPr lang="en-US" sz="1200" b="0" kern="1200" baseline="0" dirty="0">
                <a:solidFill>
                  <a:schemeClr val="tx1"/>
                </a:solidFill>
                <a:latin typeface="Arial" pitchFamily="-109" charset="0"/>
                <a:ea typeface="+mn-ea"/>
                <a:cs typeface="+mn-cs"/>
              </a:rPr>
              <a:t>from the Oil A DS and write into the Bank A DS, John may transfer information</a:t>
            </a:r>
          </a:p>
          <a:p>
            <a:r>
              <a:rPr lang="en-US" sz="1200" b="0" kern="1200" baseline="0" dirty="0">
                <a:solidFill>
                  <a:schemeClr val="tx1"/>
                </a:solidFill>
                <a:latin typeface="Arial" pitchFamily="-109" charset="0"/>
                <a:ea typeface="+mn-ea"/>
                <a:cs typeface="+mn-cs"/>
              </a:rPr>
              <a:t>about Oil A into the Bank A DS; this is indicated by changing the value of the first</a:t>
            </a:r>
          </a:p>
          <a:p>
            <a:r>
              <a:rPr lang="en-US" sz="1200" b="0" kern="1200" baseline="0" dirty="0">
                <a:solidFill>
                  <a:schemeClr val="tx1"/>
                </a:solidFill>
                <a:latin typeface="Arial" pitchFamily="-109" charset="0"/>
                <a:ea typeface="+mn-ea"/>
                <a:cs typeface="+mn-cs"/>
              </a:rPr>
              <a:t>object under the Bank A DS to </a:t>
            </a:r>
            <a:r>
              <a:rPr lang="en-US" sz="1200" b="0" i="1" kern="1200" baseline="0" dirty="0" err="1">
                <a:solidFill>
                  <a:schemeClr val="tx1"/>
                </a:solidFill>
                <a:latin typeface="Arial" pitchFamily="-109" charset="0"/>
                <a:ea typeface="+mn-ea"/>
                <a:cs typeface="+mn-cs"/>
              </a:rPr>
              <a:t>g</a:t>
            </a:r>
            <a:r>
              <a:rPr lang="en-US" sz="1200" b="0" i="1" kern="1200" baseline="0" dirty="0">
                <a:solidFill>
                  <a:schemeClr val="tx1"/>
                </a:solidFill>
                <a:latin typeface="Arial" pitchFamily="-109" charset="0"/>
                <a:ea typeface="+mn-ea"/>
                <a:cs typeface="+mn-cs"/>
              </a:rPr>
              <a:t> . The data can then subsequently be read by Jane.</a:t>
            </a:r>
          </a:p>
          <a:p>
            <a:r>
              <a:rPr lang="en-US" sz="1200" b="0" kern="1200" baseline="0" dirty="0">
                <a:solidFill>
                  <a:schemeClr val="tx1"/>
                </a:solidFill>
                <a:latin typeface="Arial" pitchFamily="-109" charset="0"/>
                <a:ea typeface="+mn-ea"/>
                <a:cs typeface="+mn-cs"/>
              </a:rPr>
              <a:t>Thus, Jane would have access to information about both Oil A and Oil B, creating</a:t>
            </a:r>
          </a:p>
          <a:p>
            <a:r>
              <a:rPr lang="en-US" sz="1200" b="0" kern="1200" baseline="0" dirty="0">
                <a:solidFill>
                  <a:schemeClr val="tx1"/>
                </a:solidFill>
                <a:latin typeface="Arial" pitchFamily="-109" charset="0"/>
                <a:ea typeface="+mn-ea"/>
                <a:cs typeface="+mn-cs"/>
              </a:rPr>
              <a:t>a conflict of interest. To prevent this, the CWM has a second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*-property rule: A subject S can write an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S can read O according to the simple security rule, AND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All objects that S can read are in the same DS as O.</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Put another way, either subject cannot write at all, or a subject’s access (both</a:t>
            </a:r>
          </a:p>
          <a:p>
            <a:r>
              <a:rPr lang="en-US" sz="1200" b="0" kern="1200" baseline="0" dirty="0">
                <a:solidFill>
                  <a:schemeClr val="tx1"/>
                </a:solidFill>
                <a:latin typeface="Arial" pitchFamily="-109" charset="0"/>
                <a:ea typeface="+mn-ea"/>
                <a:cs typeface="+mn-cs"/>
              </a:rPr>
              <a:t>read and write) is limited to a single dataset. Thus, in Figure 13.6 , neither John nor</a:t>
            </a:r>
          </a:p>
          <a:p>
            <a:r>
              <a:rPr lang="en-US" sz="1200" b="0" kern="1200" baseline="0" dirty="0">
                <a:solidFill>
                  <a:schemeClr val="tx1"/>
                </a:solidFill>
                <a:latin typeface="Arial" pitchFamily="-109" charset="0"/>
                <a:ea typeface="+mn-ea"/>
                <a:cs typeface="+mn-cs"/>
              </a:rPr>
              <a:t>Jane has write access to any objects in the overall universe of data.</a:t>
            </a:r>
          </a:p>
          <a:p>
            <a:r>
              <a:rPr lang="en-US" sz="1200" b="0" kern="1200" baseline="0" dirty="0">
                <a:solidFill>
                  <a:schemeClr val="tx1"/>
                </a:solidFill>
                <a:latin typeface="Arial" pitchFamily="-109" charset="0"/>
                <a:ea typeface="+mn-ea"/>
                <a:cs typeface="+mn-cs"/>
              </a:rPr>
              <a:t>The *-property rule is quite restrictive. However, in many cases, a user only</a:t>
            </a:r>
          </a:p>
          <a:p>
            <a:r>
              <a:rPr lang="en-US" sz="1200" b="0" kern="1200" baseline="0" dirty="0">
                <a:solidFill>
                  <a:schemeClr val="tx1"/>
                </a:solidFill>
                <a:latin typeface="Arial" pitchFamily="-109" charset="0"/>
                <a:ea typeface="+mn-ea"/>
                <a:cs typeface="+mn-cs"/>
              </a:rPr>
              <a:t>needs read access because the user is performing some analysis role.</a:t>
            </a:r>
          </a:p>
          <a:p>
            <a:r>
              <a:rPr lang="en-US" sz="1200" b="0" kern="1200" baseline="0" dirty="0">
                <a:solidFill>
                  <a:schemeClr val="tx1"/>
                </a:solidFill>
                <a:latin typeface="Arial" pitchFamily="-109" charset="0"/>
                <a:ea typeface="+mn-ea"/>
                <a:cs typeface="+mn-cs"/>
              </a:rPr>
              <a:t>To somewhat ease the write restriction, the model includes the concept</a:t>
            </a:r>
          </a:p>
          <a:p>
            <a:r>
              <a:rPr lang="en-US" sz="1200" b="0" kern="1200" baseline="0" dirty="0">
                <a:solidFill>
                  <a:schemeClr val="tx1"/>
                </a:solidFill>
                <a:latin typeface="Arial" pitchFamily="-109" charset="0"/>
                <a:ea typeface="+mn-ea"/>
                <a:cs typeface="+mn-cs"/>
              </a:rPr>
              <a:t>of sanitized data . In essence, sanitized data are data that may be derived from</a:t>
            </a:r>
          </a:p>
          <a:p>
            <a:r>
              <a:rPr lang="en-US" sz="1200" b="0" kern="1200" baseline="0" dirty="0">
                <a:solidFill>
                  <a:schemeClr val="tx1"/>
                </a:solidFill>
                <a:latin typeface="Arial" pitchFamily="-109" charset="0"/>
                <a:ea typeface="+mn-ea"/>
                <a:cs typeface="+mn-cs"/>
              </a:rPr>
              <a:t>corporate data but that cannot be used to discover the corporation’s identity. Any</a:t>
            </a:r>
          </a:p>
          <a:p>
            <a:r>
              <a:rPr lang="en-US" sz="1200" b="0" kern="1200" baseline="0" dirty="0">
                <a:solidFill>
                  <a:schemeClr val="tx1"/>
                </a:solidFill>
                <a:latin typeface="Arial" pitchFamily="-109" charset="0"/>
                <a:ea typeface="+mn-ea"/>
                <a:cs typeface="+mn-cs"/>
              </a:rPr>
              <a:t>DS consisting solely of sanitized data need not be protected by a wall; thus the two</a:t>
            </a:r>
          </a:p>
          <a:p>
            <a:r>
              <a:rPr lang="en-US" sz="1200" b="0" kern="1200" baseline="0" dirty="0">
                <a:solidFill>
                  <a:schemeClr val="tx1"/>
                </a:solidFill>
                <a:latin typeface="Arial" pitchFamily="-109" charset="0"/>
                <a:ea typeface="+mn-ea"/>
                <a:cs typeface="+mn-cs"/>
              </a:rPr>
              <a:t>CWM rules do not apply to such </a:t>
            </a:r>
            <a:r>
              <a:rPr lang="en-US" sz="1200" b="0" kern="1200" baseline="0" dirty="0" err="1">
                <a:solidFill>
                  <a:schemeClr val="tx1"/>
                </a:solidFill>
                <a:latin typeface="Arial" pitchFamily="-109" charset="0"/>
                <a:ea typeface="+mn-ea"/>
                <a:cs typeface="+mn-cs"/>
              </a:rPr>
              <a:t>DSs</a:t>
            </a:r>
            <a:r>
              <a:rPr lang="en-US" sz="1200" b="0" kern="1200" baseline="0" dirty="0">
                <a:solidFill>
                  <a:schemeClr val="tx1"/>
                </a:solidFill>
                <a:latin typeface="Arial" pitchFamily="-109" charset="0"/>
                <a:ea typeface="+mn-ea"/>
                <a:cs typeface="+mn-cs"/>
              </a:rPr>
              <a:t>.</a:t>
            </a:r>
            <a:endParaRPr lang="en-US" b="0" dirty="0">
              <a:latin typeface="Times New Roman" pitchFamily="-109" charset="0"/>
            </a:endParaRPr>
          </a:p>
        </p:txBody>
      </p:sp>
    </p:spTree>
    <p:extLst>
      <p:ext uri="{BB962C8B-B14F-4D97-AF65-F5344CB8AC3E}">
        <p14:creationId xmlns:p14="http://schemas.microsoft.com/office/powerpoint/2010/main" val="27155318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A846194-00C9-D242-95F3-44344248B0B2}" type="slidenum">
              <a:rPr lang="en-AU"/>
              <a:pPr/>
              <a:t>17</a:t>
            </a:fld>
            <a:endParaRPr lang="en-AU"/>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 13.6a gives an example. There are datasets representing banks, oil</a:t>
            </a:r>
          </a:p>
          <a:p>
            <a:r>
              <a:rPr lang="en-US" sz="1200" b="0" kern="1200" baseline="0" dirty="0">
                <a:solidFill>
                  <a:schemeClr val="tx1"/>
                </a:solidFill>
                <a:latin typeface="Arial" pitchFamily="-109" charset="0"/>
                <a:ea typeface="+mn-ea"/>
                <a:cs typeface="+mn-cs"/>
              </a:rPr>
              <a:t>companies, and gas companies. All bank datasets are in one CI, all oil company</a:t>
            </a:r>
          </a:p>
          <a:p>
            <a:r>
              <a:rPr lang="en-US" sz="1200" b="0" kern="1200" baseline="0" dirty="0">
                <a:solidFill>
                  <a:schemeClr val="tx1"/>
                </a:solidFill>
                <a:latin typeface="Arial" pitchFamily="-109" charset="0"/>
                <a:ea typeface="+mn-ea"/>
                <a:cs typeface="+mn-cs"/>
              </a:rPr>
              <a:t>datasets in another CI, and so forth.</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 contrast to the models we have studies so far, the CWM does not assign security</a:t>
            </a:r>
          </a:p>
          <a:p>
            <a:r>
              <a:rPr lang="en-US" sz="1200" b="0" kern="1200" baseline="0" dirty="0">
                <a:solidFill>
                  <a:schemeClr val="tx1"/>
                </a:solidFill>
                <a:latin typeface="Arial" pitchFamily="-109" charset="0"/>
                <a:ea typeface="+mn-ea"/>
                <a:cs typeface="+mn-cs"/>
              </a:rPr>
              <a:t>levels to subjects and objects and is thus not a true multilevel secure model. Instead, the</a:t>
            </a:r>
          </a:p>
          <a:p>
            <a:r>
              <a:rPr lang="en-US" sz="1200" b="0" kern="1200" baseline="0" dirty="0">
                <a:solidFill>
                  <a:schemeClr val="tx1"/>
                </a:solidFill>
                <a:latin typeface="Arial" pitchFamily="-109" charset="0"/>
                <a:ea typeface="+mn-ea"/>
                <a:cs typeface="+mn-cs"/>
              </a:rPr>
              <a:t>history of a subject’s previous access determines access control. The basis of the Chinese</a:t>
            </a:r>
          </a:p>
          <a:p>
            <a:r>
              <a:rPr lang="en-US" sz="1200" b="0" kern="1200" baseline="0" dirty="0">
                <a:solidFill>
                  <a:schemeClr val="tx1"/>
                </a:solidFill>
                <a:latin typeface="Arial" pitchFamily="-109" charset="0"/>
                <a:ea typeface="+mn-ea"/>
                <a:cs typeface="+mn-cs"/>
              </a:rPr>
              <a:t>wall policy is that subjects are only allowed access to information that is not held to conflict</a:t>
            </a:r>
          </a:p>
          <a:p>
            <a:r>
              <a:rPr lang="en-US" sz="1200" b="0" kern="1200" baseline="0" dirty="0">
                <a:solidFill>
                  <a:schemeClr val="tx1"/>
                </a:solidFill>
                <a:latin typeface="Arial" pitchFamily="-109" charset="0"/>
                <a:ea typeface="+mn-ea"/>
                <a:cs typeface="+mn-cs"/>
              </a:rPr>
              <a:t>with any other information that they already possess. Once a subject accesses information</a:t>
            </a:r>
          </a:p>
          <a:p>
            <a:r>
              <a:rPr lang="en-US" sz="1200" b="0" kern="1200" baseline="0" dirty="0">
                <a:solidFill>
                  <a:schemeClr val="tx1"/>
                </a:solidFill>
                <a:latin typeface="Arial" pitchFamily="-109" charset="0"/>
                <a:ea typeface="+mn-ea"/>
                <a:cs typeface="+mn-cs"/>
              </a:rPr>
              <a:t>from one dataset, a wall is set up to protect information in other datasets in the same CI.</a:t>
            </a:r>
          </a:p>
          <a:p>
            <a:r>
              <a:rPr lang="en-US" sz="1200" b="0" kern="1200" baseline="0" dirty="0">
                <a:solidFill>
                  <a:schemeClr val="tx1"/>
                </a:solidFill>
                <a:latin typeface="Arial" pitchFamily="-109" charset="0"/>
                <a:ea typeface="+mn-ea"/>
                <a:cs typeface="+mn-cs"/>
              </a:rPr>
              <a:t>The subject can access information on one side of the wall but not the other side. Further,</a:t>
            </a:r>
          </a:p>
          <a:p>
            <a:r>
              <a:rPr lang="en-US" sz="1200" b="0" kern="1200" baseline="0" dirty="0">
                <a:solidFill>
                  <a:schemeClr val="tx1"/>
                </a:solidFill>
                <a:latin typeface="Arial" pitchFamily="-109" charset="0"/>
                <a:ea typeface="+mn-ea"/>
                <a:cs typeface="+mn-cs"/>
              </a:rPr>
              <a:t>information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is initially not considered to be on one side or the other of the</a:t>
            </a:r>
          </a:p>
          <a:p>
            <a:r>
              <a:rPr lang="en-US" sz="1200" b="0" kern="1200" baseline="0" dirty="0">
                <a:solidFill>
                  <a:schemeClr val="tx1"/>
                </a:solidFill>
                <a:latin typeface="Arial" pitchFamily="-109" charset="0"/>
                <a:ea typeface="+mn-ea"/>
                <a:cs typeface="+mn-cs"/>
              </a:rPr>
              <a:t>wall but out in the open. When additional accesses are made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by the same</a:t>
            </a:r>
          </a:p>
          <a:p>
            <a:r>
              <a:rPr lang="en-US" sz="1200" b="0" kern="1200" baseline="0" dirty="0">
                <a:solidFill>
                  <a:schemeClr val="tx1"/>
                </a:solidFill>
                <a:latin typeface="Arial" pitchFamily="-109" charset="0"/>
                <a:ea typeface="+mn-ea"/>
                <a:cs typeface="+mn-cs"/>
              </a:rPr>
              <a:t>subject, the shape of the wall changes to maintain the desired protection. Further, each</a:t>
            </a:r>
          </a:p>
          <a:p>
            <a:r>
              <a:rPr lang="en-US" sz="1200" b="0" kern="1200" baseline="0" dirty="0">
                <a:solidFill>
                  <a:schemeClr val="tx1"/>
                </a:solidFill>
                <a:latin typeface="Arial" pitchFamily="-109" charset="0"/>
                <a:ea typeface="+mn-ea"/>
                <a:cs typeface="+mn-cs"/>
              </a:rPr>
              <a:t>subject is controlled by his or her own wall—the walls for different subjects are different.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enforce the Chinese wall policy, two rules are needed. To indicate the similarity</a:t>
            </a:r>
          </a:p>
          <a:p>
            <a:r>
              <a:rPr lang="en-US" sz="1200" b="0" kern="1200" baseline="0" dirty="0">
                <a:solidFill>
                  <a:schemeClr val="tx1"/>
                </a:solidFill>
                <a:latin typeface="Arial" pitchFamily="-109" charset="0"/>
                <a:ea typeface="+mn-ea"/>
                <a:cs typeface="+mn-cs"/>
              </a:rPr>
              <a:t>with the two BLP rules, the authors gave them the same names. The first rule</a:t>
            </a:r>
          </a:p>
          <a:p>
            <a:r>
              <a:rPr lang="en-US" sz="1200" b="0" kern="1200" baseline="0" dirty="0">
                <a:solidFill>
                  <a:schemeClr val="tx1"/>
                </a:solidFill>
                <a:latin typeface="Arial" pitchFamily="-109" charset="0"/>
                <a:ea typeface="+mn-ea"/>
                <a:cs typeface="+mn-cs"/>
              </a:rPr>
              <a:t>is the simple security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Simple security rule: A subject S can read on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is in the same DS as an object already accessed by S, OR</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belongs to a CI from which S has not yet accessed any information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Figures 13.6b and c illustrate the operation of this rule. Assume that at some</a:t>
            </a:r>
          </a:p>
          <a:p>
            <a:r>
              <a:rPr lang="en-US" sz="1200" b="0" kern="1200" baseline="0" dirty="0">
                <a:solidFill>
                  <a:schemeClr val="tx1"/>
                </a:solidFill>
                <a:latin typeface="Arial" pitchFamily="-109" charset="0"/>
                <a:ea typeface="+mn-ea"/>
                <a:cs typeface="+mn-cs"/>
              </a:rPr>
              <a:t>point, John has made his first read request to any object in this set for an object in</a:t>
            </a:r>
          </a:p>
          <a:p>
            <a:r>
              <a:rPr lang="en-US" sz="1200" b="0" kern="1200" baseline="0" dirty="0">
                <a:solidFill>
                  <a:schemeClr val="tx1"/>
                </a:solidFill>
                <a:latin typeface="Arial" pitchFamily="-109" charset="0"/>
                <a:ea typeface="+mn-ea"/>
                <a:cs typeface="+mn-cs"/>
              </a:rPr>
              <a:t>the Bank A DS. Because John has not previously accessed an object in any other</a:t>
            </a:r>
          </a:p>
          <a:p>
            <a:r>
              <a:rPr lang="en-US" sz="1200" b="0" kern="1200" baseline="0" dirty="0">
                <a:solidFill>
                  <a:schemeClr val="tx1"/>
                </a:solidFill>
                <a:latin typeface="Arial" pitchFamily="-109" charset="0"/>
                <a:ea typeface="+mn-ea"/>
                <a:cs typeface="+mn-cs"/>
              </a:rPr>
              <a:t>DS in CI 1, the access is granted. Further, the system must remember that access</a:t>
            </a:r>
          </a:p>
          <a:p>
            <a:r>
              <a:rPr lang="en-US" sz="1200" b="0" kern="1200" baseline="0" dirty="0">
                <a:solidFill>
                  <a:schemeClr val="tx1"/>
                </a:solidFill>
                <a:latin typeface="Arial" pitchFamily="-109" charset="0"/>
                <a:ea typeface="+mn-ea"/>
                <a:cs typeface="+mn-cs"/>
              </a:rPr>
              <a:t>has been granted so that any subsequent request for access to an object in the Bank</a:t>
            </a:r>
          </a:p>
          <a:p>
            <a:r>
              <a:rPr lang="en-US" sz="1200" b="0" kern="1200" baseline="0" dirty="0">
                <a:solidFill>
                  <a:schemeClr val="tx1"/>
                </a:solidFill>
                <a:latin typeface="Arial" pitchFamily="-109" charset="0"/>
                <a:ea typeface="+mn-ea"/>
                <a:cs typeface="+mn-cs"/>
              </a:rPr>
              <a:t>B DS will be denied. Any request for access to other objects in the Bank A DS is</a:t>
            </a:r>
          </a:p>
          <a:p>
            <a:r>
              <a:rPr lang="en-US" sz="1200" b="0" kern="1200" baseline="0" dirty="0">
                <a:solidFill>
                  <a:schemeClr val="tx1"/>
                </a:solidFill>
                <a:latin typeface="Arial" pitchFamily="-109" charset="0"/>
                <a:ea typeface="+mn-ea"/>
                <a:cs typeface="+mn-cs"/>
              </a:rPr>
              <a:t>granted. At a later time, John requests access to an object in the Oil A DS. Because</a:t>
            </a:r>
          </a:p>
          <a:p>
            <a:r>
              <a:rPr lang="en-US" sz="1200" b="0" kern="1200" baseline="0" dirty="0">
                <a:solidFill>
                  <a:schemeClr val="tx1"/>
                </a:solidFill>
                <a:latin typeface="Arial" pitchFamily="-109" charset="0"/>
                <a:ea typeface="+mn-ea"/>
                <a:cs typeface="+mn-cs"/>
              </a:rPr>
              <a:t>there is no conflict, this access is granted, but a wall is set up prohibiting subsequent</a:t>
            </a:r>
          </a:p>
          <a:p>
            <a:r>
              <a:rPr lang="en-US" sz="1200" b="0" kern="1200" baseline="0" dirty="0">
                <a:solidFill>
                  <a:schemeClr val="tx1"/>
                </a:solidFill>
                <a:latin typeface="Arial" pitchFamily="-109" charset="0"/>
                <a:ea typeface="+mn-ea"/>
                <a:cs typeface="+mn-cs"/>
              </a:rPr>
              <a:t>access to the Oil B DS. Similarly, Figure 13.6c reflects the access history of Jane.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simple security rule does not prevent an indirect flow of information that</a:t>
            </a:r>
          </a:p>
          <a:p>
            <a:r>
              <a:rPr lang="en-US" sz="1200" b="0" kern="1200" baseline="0" dirty="0">
                <a:solidFill>
                  <a:schemeClr val="tx1"/>
                </a:solidFill>
                <a:latin typeface="Arial" pitchFamily="-109" charset="0"/>
                <a:ea typeface="+mn-ea"/>
                <a:cs typeface="+mn-cs"/>
              </a:rPr>
              <a:t>would cause a conflict of interest. In our example, John has access to Oil A DS and</a:t>
            </a:r>
          </a:p>
          <a:p>
            <a:r>
              <a:rPr lang="en-US" sz="1200" b="0" kern="1200" baseline="0" dirty="0">
                <a:solidFill>
                  <a:schemeClr val="tx1"/>
                </a:solidFill>
                <a:latin typeface="Arial" pitchFamily="-109" charset="0"/>
                <a:ea typeface="+mn-ea"/>
                <a:cs typeface="+mn-cs"/>
              </a:rPr>
              <a:t>Bank A DS; Jane has access to Oil B DS and Bank A DS. If John is allowed to read</a:t>
            </a:r>
          </a:p>
          <a:p>
            <a:r>
              <a:rPr lang="en-US" sz="1200" b="0" kern="1200" baseline="0" dirty="0">
                <a:solidFill>
                  <a:schemeClr val="tx1"/>
                </a:solidFill>
                <a:latin typeface="Arial" pitchFamily="-109" charset="0"/>
                <a:ea typeface="+mn-ea"/>
                <a:cs typeface="+mn-cs"/>
              </a:rPr>
              <a:t>from the Oil A DS and write into the Bank A DS, John may transfer information</a:t>
            </a:r>
          </a:p>
          <a:p>
            <a:r>
              <a:rPr lang="en-US" sz="1200" b="0" kern="1200" baseline="0" dirty="0">
                <a:solidFill>
                  <a:schemeClr val="tx1"/>
                </a:solidFill>
                <a:latin typeface="Arial" pitchFamily="-109" charset="0"/>
                <a:ea typeface="+mn-ea"/>
                <a:cs typeface="+mn-cs"/>
              </a:rPr>
              <a:t>about Oil A into the Bank A DS; this is indicated by changing the value of the first</a:t>
            </a:r>
          </a:p>
          <a:p>
            <a:r>
              <a:rPr lang="en-US" sz="1200" b="0" kern="1200" baseline="0" dirty="0">
                <a:solidFill>
                  <a:schemeClr val="tx1"/>
                </a:solidFill>
                <a:latin typeface="Arial" pitchFamily="-109" charset="0"/>
                <a:ea typeface="+mn-ea"/>
                <a:cs typeface="+mn-cs"/>
              </a:rPr>
              <a:t>object under the Bank A DS to </a:t>
            </a:r>
            <a:r>
              <a:rPr lang="en-US" sz="1200" b="0" i="1" kern="1200" baseline="0" dirty="0" err="1">
                <a:solidFill>
                  <a:schemeClr val="tx1"/>
                </a:solidFill>
                <a:latin typeface="Arial" pitchFamily="-109" charset="0"/>
                <a:ea typeface="+mn-ea"/>
                <a:cs typeface="+mn-cs"/>
              </a:rPr>
              <a:t>g</a:t>
            </a:r>
            <a:r>
              <a:rPr lang="en-US" sz="1200" b="0" i="1" kern="1200" baseline="0" dirty="0">
                <a:solidFill>
                  <a:schemeClr val="tx1"/>
                </a:solidFill>
                <a:latin typeface="Arial" pitchFamily="-109" charset="0"/>
                <a:ea typeface="+mn-ea"/>
                <a:cs typeface="+mn-cs"/>
              </a:rPr>
              <a:t> . The data can then subsequently be read by Jane.</a:t>
            </a:r>
          </a:p>
          <a:p>
            <a:r>
              <a:rPr lang="en-US" sz="1200" b="0" kern="1200" baseline="0" dirty="0">
                <a:solidFill>
                  <a:schemeClr val="tx1"/>
                </a:solidFill>
                <a:latin typeface="Arial" pitchFamily="-109" charset="0"/>
                <a:ea typeface="+mn-ea"/>
                <a:cs typeface="+mn-cs"/>
              </a:rPr>
              <a:t>Thus, Jane would have access to information about both Oil A and Oil B, creating</a:t>
            </a:r>
          </a:p>
          <a:p>
            <a:r>
              <a:rPr lang="en-US" sz="1200" b="0" kern="1200" baseline="0" dirty="0">
                <a:solidFill>
                  <a:schemeClr val="tx1"/>
                </a:solidFill>
                <a:latin typeface="Arial" pitchFamily="-109" charset="0"/>
                <a:ea typeface="+mn-ea"/>
                <a:cs typeface="+mn-cs"/>
              </a:rPr>
              <a:t>a conflict of interest. To prevent this, the CWM has a second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*-property rule: A subject S can write an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S can read O according to the simple security rule, AND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All objects that S can read are in the same DS as O.</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Put another way, either subject cannot write at all, or a subject’s access (both</a:t>
            </a:r>
          </a:p>
          <a:p>
            <a:r>
              <a:rPr lang="en-US" sz="1200" b="0" kern="1200" baseline="0" dirty="0">
                <a:solidFill>
                  <a:schemeClr val="tx1"/>
                </a:solidFill>
                <a:latin typeface="Arial" pitchFamily="-109" charset="0"/>
                <a:ea typeface="+mn-ea"/>
                <a:cs typeface="+mn-cs"/>
              </a:rPr>
              <a:t>read and write) is limited to a single dataset. Thus, in Figure 13.6 , neither John nor</a:t>
            </a:r>
          </a:p>
          <a:p>
            <a:r>
              <a:rPr lang="en-US" sz="1200" b="0" kern="1200" baseline="0" dirty="0">
                <a:solidFill>
                  <a:schemeClr val="tx1"/>
                </a:solidFill>
                <a:latin typeface="Arial" pitchFamily="-109" charset="0"/>
                <a:ea typeface="+mn-ea"/>
                <a:cs typeface="+mn-cs"/>
              </a:rPr>
              <a:t>Jane has write access to any objects in the overall universe of data.</a:t>
            </a:r>
          </a:p>
          <a:p>
            <a:r>
              <a:rPr lang="en-US" sz="1200" b="0" kern="1200" baseline="0" dirty="0">
                <a:solidFill>
                  <a:schemeClr val="tx1"/>
                </a:solidFill>
                <a:latin typeface="Arial" pitchFamily="-109" charset="0"/>
                <a:ea typeface="+mn-ea"/>
                <a:cs typeface="+mn-cs"/>
              </a:rPr>
              <a:t>The *-property rule is quite restrictive. However, in many cases, a user only</a:t>
            </a:r>
          </a:p>
          <a:p>
            <a:r>
              <a:rPr lang="en-US" sz="1200" b="0" kern="1200" baseline="0" dirty="0">
                <a:solidFill>
                  <a:schemeClr val="tx1"/>
                </a:solidFill>
                <a:latin typeface="Arial" pitchFamily="-109" charset="0"/>
                <a:ea typeface="+mn-ea"/>
                <a:cs typeface="+mn-cs"/>
              </a:rPr>
              <a:t>needs read access because the user is performing some analysis role.</a:t>
            </a:r>
          </a:p>
          <a:p>
            <a:r>
              <a:rPr lang="en-US" sz="1200" b="0" kern="1200" baseline="0" dirty="0">
                <a:solidFill>
                  <a:schemeClr val="tx1"/>
                </a:solidFill>
                <a:latin typeface="Arial" pitchFamily="-109" charset="0"/>
                <a:ea typeface="+mn-ea"/>
                <a:cs typeface="+mn-cs"/>
              </a:rPr>
              <a:t>To somewhat ease the write restriction, the model includes the concept</a:t>
            </a:r>
          </a:p>
          <a:p>
            <a:r>
              <a:rPr lang="en-US" sz="1200" b="0" kern="1200" baseline="0" dirty="0">
                <a:solidFill>
                  <a:schemeClr val="tx1"/>
                </a:solidFill>
                <a:latin typeface="Arial" pitchFamily="-109" charset="0"/>
                <a:ea typeface="+mn-ea"/>
                <a:cs typeface="+mn-cs"/>
              </a:rPr>
              <a:t>of sanitized data . In essence, sanitized data are data that may be derived from</a:t>
            </a:r>
          </a:p>
          <a:p>
            <a:r>
              <a:rPr lang="en-US" sz="1200" b="0" kern="1200" baseline="0" dirty="0">
                <a:solidFill>
                  <a:schemeClr val="tx1"/>
                </a:solidFill>
                <a:latin typeface="Arial" pitchFamily="-109" charset="0"/>
                <a:ea typeface="+mn-ea"/>
                <a:cs typeface="+mn-cs"/>
              </a:rPr>
              <a:t>corporate data but that cannot be used to discover the corporation’s identity. Any</a:t>
            </a:r>
          </a:p>
          <a:p>
            <a:r>
              <a:rPr lang="en-US" sz="1200" b="0" kern="1200" baseline="0" dirty="0">
                <a:solidFill>
                  <a:schemeClr val="tx1"/>
                </a:solidFill>
                <a:latin typeface="Arial" pitchFamily="-109" charset="0"/>
                <a:ea typeface="+mn-ea"/>
                <a:cs typeface="+mn-cs"/>
              </a:rPr>
              <a:t>DS consisting solely of sanitized data need not be protected by a wall; thus the two</a:t>
            </a:r>
          </a:p>
          <a:p>
            <a:r>
              <a:rPr lang="en-US" sz="1200" b="0" kern="1200" baseline="0" dirty="0">
                <a:solidFill>
                  <a:schemeClr val="tx1"/>
                </a:solidFill>
                <a:latin typeface="Arial" pitchFamily="-109" charset="0"/>
                <a:ea typeface="+mn-ea"/>
                <a:cs typeface="+mn-cs"/>
              </a:rPr>
              <a:t>CWM rules do not apply to such </a:t>
            </a:r>
            <a:r>
              <a:rPr lang="en-US" sz="1200" b="0" kern="1200" baseline="0" dirty="0" err="1">
                <a:solidFill>
                  <a:schemeClr val="tx1"/>
                </a:solidFill>
                <a:latin typeface="Arial" pitchFamily="-109" charset="0"/>
                <a:ea typeface="+mn-ea"/>
                <a:cs typeface="+mn-cs"/>
              </a:rPr>
              <a:t>DSs</a:t>
            </a:r>
            <a:r>
              <a:rPr lang="en-US" sz="1200" b="0" kern="1200" baseline="0" dirty="0">
                <a:solidFill>
                  <a:schemeClr val="tx1"/>
                </a:solidFill>
                <a:latin typeface="Arial" pitchFamily="-109" charset="0"/>
                <a:ea typeface="+mn-ea"/>
                <a:cs typeface="+mn-cs"/>
              </a:rPr>
              <a:t>.</a:t>
            </a:r>
            <a:endParaRPr lang="en-US" b="0" dirty="0">
              <a:latin typeface="Times New Roman" pitchFamily="-109" charset="0"/>
            </a:endParaRPr>
          </a:p>
        </p:txBody>
      </p:sp>
    </p:spTree>
    <p:extLst>
      <p:ext uri="{BB962C8B-B14F-4D97-AF65-F5344CB8AC3E}">
        <p14:creationId xmlns:p14="http://schemas.microsoft.com/office/powerpoint/2010/main" val="12176546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D13B48C-44C6-474F-8CC0-D1C7A8D92638}" type="slidenum">
              <a:rPr lang="en-AU"/>
              <a:pPr/>
              <a:t>18</a:t>
            </a:fld>
            <a:endParaRPr lang="en-AU"/>
          </a:p>
        </p:txBody>
      </p:sp>
      <p:sp>
        <p:nvSpPr>
          <p:cNvPr id="237570" name="Rectangle 2"/>
          <p:cNvSpPr>
            <a:spLocks noGrp="1" noRot="1" noChangeAspect="1" noChangeArrowheads="1" noTextEdit="1"/>
          </p:cNvSpPr>
          <p:nvPr>
            <p:ph type="sldImg"/>
          </p:nvPr>
        </p:nvSpPr>
        <p:spPr>
          <a:ln/>
        </p:spPr>
      </p:sp>
      <p:sp>
        <p:nvSpPr>
          <p:cNvPr id="237571"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Initial work on trusted computers and trusted operating systems was based on</a:t>
            </a:r>
          </a:p>
          <a:p>
            <a:r>
              <a:rPr lang="en-US" sz="1200" b="0" kern="1200" baseline="0" dirty="0">
                <a:solidFill>
                  <a:schemeClr val="tx1"/>
                </a:solidFill>
                <a:latin typeface="Arial" pitchFamily="-109" charset="0"/>
                <a:ea typeface="+mn-ea"/>
                <a:cs typeface="+mn-cs"/>
              </a:rPr>
              <a:t>the reference monitor concept, depicted in Figure 13.7 . The reference monitor is</a:t>
            </a:r>
          </a:p>
          <a:p>
            <a:r>
              <a:rPr lang="en-US" sz="1200" b="0" kern="1200" baseline="0" dirty="0">
                <a:solidFill>
                  <a:schemeClr val="tx1"/>
                </a:solidFill>
                <a:latin typeface="Arial" pitchFamily="-109" charset="0"/>
                <a:ea typeface="+mn-ea"/>
                <a:cs typeface="+mn-cs"/>
              </a:rPr>
              <a:t>a controlling element in the hardware and operating system of a computer that</a:t>
            </a:r>
          </a:p>
          <a:p>
            <a:r>
              <a:rPr lang="en-US" sz="1200" b="0" kern="1200" baseline="0" dirty="0">
                <a:solidFill>
                  <a:schemeClr val="tx1"/>
                </a:solidFill>
                <a:latin typeface="Arial" pitchFamily="-109" charset="0"/>
                <a:ea typeface="+mn-ea"/>
                <a:cs typeface="+mn-cs"/>
              </a:rPr>
              <a:t>regulates the access of subjects to objects on the basis of security parameters of</a:t>
            </a:r>
          </a:p>
          <a:p>
            <a:r>
              <a:rPr lang="en-US" sz="1200" b="0" kern="1200" baseline="0" dirty="0">
                <a:solidFill>
                  <a:schemeClr val="tx1"/>
                </a:solidFill>
                <a:latin typeface="Arial" pitchFamily="-109" charset="0"/>
                <a:ea typeface="+mn-ea"/>
                <a:cs typeface="+mn-cs"/>
              </a:rPr>
              <a:t>the subject and object. The reference monitor has access to a file, known as the</a:t>
            </a:r>
          </a:p>
          <a:p>
            <a:r>
              <a:rPr lang="en-US" sz="1200" b="0" kern="1200" baseline="0" dirty="0">
                <a:solidFill>
                  <a:schemeClr val="tx1"/>
                </a:solidFill>
                <a:latin typeface="Arial" pitchFamily="-109" charset="0"/>
                <a:ea typeface="+mn-ea"/>
                <a:cs typeface="+mn-cs"/>
              </a:rPr>
              <a:t>security kernel database , that lists the access privileges (security clearance) of</a:t>
            </a:r>
          </a:p>
          <a:p>
            <a:r>
              <a:rPr lang="en-US" sz="1200" b="0" kern="1200" baseline="0" dirty="0">
                <a:solidFill>
                  <a:schemeClr val="tx1"/>
                </a:solidFill>
                <a:latin typeface="Arial" pitchFamily="-109" charset="0"/>
                <a:ea typeface="+mn-ea"/>
                <a:cs typeface="+mn-cs"/>
              </a:rPr>
              <a:t>each subject and the protection attributes (classification level) of each object. The</a:t>
            </a:r>
          </a:p>
          <a:p>
            <a:r>
              <a:rPr lang="en-US" sz="1200" b="0" kern="1200" baseline="0" dirty="0">
                <a:solidFill>
                  <a:schemeClr val="tx1"/>
                </a:solidFill>
                <a:latin typeface="Arial" pitchFamily="-109" charset="0"/>
                <a:ea typeface="+mn-ea"/>
                <a:cs typeface="+mn-cs"/>
              </a:rPr>
              <a:t>reference monitor enforces the security rules (no read up, no write down) and has</a:t>
            </a:r>
          </a:p>
          <a:p>
            <a:r>
              <a:rPr lang="en-US" sz="1200" b="0" kern="1200" baseline="0" dirty="0">
                <a:solidFill>
                  <a:schemeClr val="tx1"/>
                </a:solidFill>
                <a:latin typeface="Arial" pitchFamily="-109" charset="0"/>
                <a:ea typeface="+mn-ea"/>
                <a:cs typeface="+mn-cs"/>
              </a:rPr>
              <a:t>the following properties: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Complete mediation: The security rules are enforced on every access, not just,</a:t>
            </a:r>
          </a:p>
          <a:p>
            <a:r>
              <a:rPr lang="en-US" sz="1200" b="0" kern="1200" baseline="0" dirty="0">
                <a:solidFill>
                  <a:schemeClr val="tx1"/>
                </a:solidFill>
                <a:latin typeface="Arial" pitchFamily="-109" charset="0"/>
                <a:ea typeface="+mn-ea"/>
                <a:cs typeface="+mn-cs"/>
              </a:rPr>
              <a:t>for example, when a file is opened.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Isolation: The reference monitor and database are protected from unauthorized</a:t>
            </a:r>
          </a:p>
          <a:p>
            <a:r>
              <a:rPr lang="en-US" sz="1200" b="0" kern="1200" baseline="0" dirty="0">
                <a:solidFill>
                  <a:schemeClr val="tx1"/>
                </a:solidFill>
                <a:latin typeface="Arial" pitchFamily="-109" charset="0"/>
                <a:ea typeface="+mn-ea"/>
                <a:cs typeface="+mn-cs"/>
              </a:rPr>
              <a:t>modification.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Verifiability: The reference monitor’s correctness must be provable. That</a:t>
            </a:r>
          </a:p>
          <a:p>
            <a:r>
              <a:rPr lang="en-US" sz="1200" b="0" kern="1200" baseline="0" dirty="0">
                <a:solidFill>
                  <a:schemeClr val="tx1"/>
                </a:solidFill>
                <a:latin typeface="Arial" pitchFamily="-109" charset="0"/>
                <a:ea typeface="+mn-ea"/>
                <a:cs typeface="+mn-cs"/>
              </a:rPr>
              <a:t>is, it must be possible to demonstrate mathematically that the reference</a:t>
            </a:r>
          </a:p>
          <a:p>
            <a:r>
              <a:rPr lang="en-US" sz="1200" b="0" kern="1200" baseline="0" dirty="0">
                <a:solidFill>
                  <a:schemeClr val="tx1"/>
                </a:solidFill>
                <a:latin typeface="Arial" pitchFamily="-109" charset="0"/>
                <a:ea typeface="+mn-ea"/>
                <a:cs typeface="+mn-cs"/>
              </a:rPr>
              <a:t>monitor enforces the security rules and provides complete mediation and</a:t>
            </a:r>
          </a:p>
          <a:p>
            <a:r>
              <a:rPr lang="en-US" sz="1200" b="0" kern="1200" baseline="0" dirty="0">
                <a:solidFill>
                  <a:schemeClr val="tx1"/>
                </a:solidFill>
                <a:latin typeface="Arial" pitchFamily="-109" charset="0"/>
                <a:ea typeface="+mn-ea"/>
                <a:cs typeface="+mn-cs"/>
              </a:rPr>
              <a:t>isolation.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These are stiff requirements. The requirement for complete mediation means</a:t>
            </a:r>
          </a:p>
          <a:p>
            <a:r>
              <a:rPr lang="en-US" sz="1200" b="0" kern="1200" baseline="0" dirty="0">
                <a:solidFill>
                  <a:schemeClr val="tx1"/>
                </a:solidFill>
                <a:latin typeface="Arial" pitchFamily="-109" charset="0"/>
                <a:ea typeface="+mn-ea"/>
                <a:cs typeface="+mn-cs"/>
              </a:rPr>
              <a:t>that every access to data within main memory and on disk and tape must be mediated.</a:t>
            </a:r>
          </a:p>
          <a:p>
            <a:r>
              <a:rPr lang="en-US" sz="1200" b="0" kern="1200" baseline="0" dirty="0">
                <a:solidFill>
                  <a:schemeClr val="tx1"/>
                </a:solidFill>
                <a:latin typeface="Arial" pitchFamily="-109" charset="0"/>
                <a:ea typeface="+mn-ea"/>
                <a:cs typeface="+mn-cs"/>
              </a:rPr>
              <a:t>Pure software implementations impose too high a performance penalty to be practical;</a:t>
            </a:r>
          </a:p>
          <a:p>
            <a:r>
              <a:rPr lang="en-US" sz="1200" b="0" kern="1200" baseline="0" dirty="0">
                <a:solidFill>
                  <a:schemeClr val="tx1"/>
                </a:solidFill>
                <a:latin typeface="Arial" pitchFamily="-109" charset="0"/>
                <a:ea typeface="+mn-ea"/>
                <a:cs typeface="+mn-cs"/>
              </a:rPr>
              <a:t>the solution must be at least partly in hardware. The requirement for isolation means</a:t>
            </a:r>
          </a:p>
          <a:p>
            <a:r>
              <a:rPr lang="en-US" sz="1200" b="0" kern="1200" baseline="0" dirty="0">
                <a:solidFill>
                  <a:schemeClr val="tx1"/>
                </a:solidFill>
                <a:latin typeface="Arial" pitchFamily="-109" charset="0"/>
                <a:ea typeface="+mn-ea"/>
                <a:cs typeface="+mn-cs"/>
              </a:rPr>
              <a:t>that it must not be possible for an attacker, no matter how clever, to change the logic</a:t>
            </a:r>
          </a:p>
          <a:p>
            <a:r>
              <a:rPr lang="en-US" sz="1200" b="0" kern="1200" baseline="0" dirty="0">
                <a:solidFill>
                  <a:schemeClr val="tx1"/>
                </a:solidFill>
                <a:latin typeface="Arial" pitchFamily="-109" charset="0"/>
                <a:ea typeface="+mn-ea"/>
                <a:cs typeface="+mn-cs"/>
              </a:rPr>
              <a:t>of the reference monitor or the contents of the security kernel database. Finally, the</a:t>
            </a:r>
          </a:p>
          <a:p>
            <a:r>
              <a:rPr lang="en-US" sz="1200" b="0" kern="1200" baseline="0" dirty="0">
                <a:solidFill>
                  <a:schemeClr val="tx1"/>
                </a:solidFill>
                <a:latin typeface="Arial" pitchFamily="-109" charset="0"/>
                <a:ea typeface="+mn-ea"/>
                <a:cs typeface="+mn-cs"/>
              </a:rPr>
              <a:t>requirement for mathematical proof is formidable for something as complex as a</a:t>
            </a:r>
          </a:p>
          <a:p>
            <a:r>
              <a:rPr lang="en-US" sz="1200" b="0" kern="1200" baseline="0" dirty="0">
                <a:solidFill>
                  <a:schemeClr val="tx1"/>
                </a:solidFill>
                <a:latin typeface="Arial" pitchFamily="-109" charset="0"/>
                <a:ea typeface="+mn-ea"/>
                <a:cs typeface="+mn-cs"/>
              </a:rPr>
              <a:t>general-purpose computer. A system that can provide such verification is referred to</a:t>
            </a:r>
          </a:p>
          <a:p>
            <a:r>
              <a:rPr lang="en-US" sz="1200" b="0" kern="1200" baseline="0" dirty="0">
                <a:solidFill>
                  <a:schemeClr val="tx1"/>
                </a:solidFill>
                <a:latin typeface="Arial" pitchFamily="-109" charset="0"/>
                <a:ea typeface="+mn-ea"/>
                <a:cs typeface="+mn-cs"/>
              </a:rPr>
              <a:t>as a trustworthy system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A final element illustrated in Figure 13.7 is an audit file. Important security</a:t>
            </a:r>
          </a:p>
          <a:p>
            <a:r>
              <a:rPr lang="en-US" sz="1200" b="0" kern="1200" baseline="0" dirty="0">
                <a:solidFill>
                  <a:schemeClr val="tx1"/>
                </a:solidFill>
                <a:latin typeface="Arial" pitchFamily="-109" charset="0"/>
                <a:ea typeface="+mn-ea"/>
                <a:cs typeface="+mn-cs"/>
              </a:rPr>
              <a:t>events, such as detected security violations and authorized changes to the security</a:t>
            </a:r>
          </a:p>
          <a:p>
            <a:r>
              <a:rPr lang="en-US" sz="1200" b="0" kern="1200" baseline="0" dirty="0">
                <a:solidFill>
                  <a:schemeClr val="tx1"/>
                </a:solidFill>
                <a:latin typeface="Arial" pitchFamily="-109" charset="0"/>
                <a:ea typeface="+mn-ea"/>
                <a:cs typeface="+mn-cs"/>
              </a:rPr>
              <a:t>kernel database, are stored in the audit file.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 an effort to meet its own needs and as a service to the public, the U.S.</a:t>
            </a:r>
          </a:p>
          <a:p>
            <a:r>
              <a:rPr lang="en-US" sz="1200" b="0" kern="1200" baseline="0" dirty="0">
                <a:solidFill>
                  <a:schemeClr val="tx1"/>
                </a:solidFill>
                <a:latin typeface="Arial" pitchFamily="-109" charset="0"/>
                <a:ea typeface="+mn-ea"/>
                <a:cs typeface="+mn-cs"/>
              </a:rPr>
              <a:t>Department of Defense in 1981 established the Computer Security Center within</a:t>
            </a:r>
          </a:p>
          <a:p>
            <a:r>
              <a:rPr lang="en-US" sz="1200" b="0" kern="1200" baseline="0" dirty="0">
                <a:solidFill>
                  <a:schemeClr val="tx1"/>
                </a:solidFill>
                <a:latin typeface="Arial" pitchFamily="-109" charset="0"/>
                <a:ea typeface="+mn-ea"/>
                <a:cs typeface="+mn-cs"/>
              </a:rPr>
              <a:t>the National Security Agency (NSA) with the goal of encouraging the widespread</a:t>
            </a:r>
          </a:p>
          <a:p>
            <a:r>
              <a:rPr lang="en-US" sz="1200" b="0" kern="1200" baseline="0" dirty="0">
                <a:solidFill>
                  <a:schemeClr val="tx1"/>
                </a:solidFill>
                <a:latin typeface="Arial" pitchFamily="-109" charset="0"/>
                <a:ea typeface="+mn-ea"/>
                <a:cs typeface="+mn-cs"/>
              </a:rPr>
              <a:t>availability of trusted computer systems. This goal is realized through the center’s</a:t>
            </a:r>
          </a:p>
          <a:p>
            <a:r>
              <a:rPr lang="en-US" sz="1200" b="0" kern="1200" baseline="0" dirty="0">
                <a:solidFill>
                  <a:schemeClr val="tx1"/>
                </a:solidFill>
                <a:latin typeface="Arial" pitchFamily="-109" charset="0"/>
                <a:ea typeface="+mn-ea"/>
                <a:cs typeface="+mn-cs"/>
              </a:rPr>
              <a:t>Commercial Product Evaluation Program. In essence, the center attempts to</a:t>
            </a:r>
          </a:p>
          <a:p>
            <a:r>
              <a:rPr lang="en-US" sz="1200" b="0" kern="1200" baseline="0" dirty="0">
                <a:solidFill>
                  <a:schemeClr val="tx1"/>
                </a:solidFill>
                <a:latin typeface="Arial" pitchFamily="-109" charset="0"/>
                <a:ea typeface="+mn-ea"/>
                <a:cs typeface="+mn-cs"/>
              </a:rPr>
              <a:t>evaluate commercially available products as meeting the security requirements</a:t>
            </a:r>
          </a:p>
          <a:p>
            <a:r>
              <a:rPr lang="en-US" sz="1200" b="0" kern="1200" baseline="0" dirty="0">
                <a:solidFill>
                  <a:schemeClr val="tx1"/>
                </a:solidFill>
                <a:latin typeface="Arial" pitchFamily="-109" charset="0"/>
                <a:ea typeface="+mn-ea"/>
                <a:cs typeface="+mn-cs"/>
              </a:rPr>
              <a:t>just outlined. The center classifies evaluated products according to the range of</a:t>
            </a:r>
          </a:p>
          <a:p>
            <a:r>
              <a:rPr lang="en-US" sz="1200" b="0" kern="1200" baseline="0" dirty="0">
                <a:solidFill>
                  <a:schemeClr val="tx1"/>
                </a:solidFill>
                <a:latin typeface="Arial" pitchFamily="-109" charset="0"/>
                <a:ea typeface="+mn-ea"/>
                <a:cs typeface="+mn-cs"/>
              </a:rPr>
              <a:t>security features that they provide. These evaluations are needed for Department</a:t>
            </a:r>
          </a:p>
          <a:p>
            <a:r>
              <a:rPr lang="en-US" sz="1200" b="0" kern="1200" baseline="0" dirty="0">
                <a:solidFill>
                  <a:schemeClr val="tx1"/>
                </a:solidFill>
                <a:latin typeface="Arial" pitchFamily="-109" charset="0"/>
                <a:ea typeface="+mn-ea"/>
                <a:cs typeface="+mn-cs"/>
              </a:rPr>
              <a:t>of Defense procurements but are published and freely available. Hence, they</a:t>
            </a:r>
          </a:p>
          <a:p>
            <a:r>
              <a:rPr lang="en-US" sz="1200" b="0" kern="1200" baseline="0" dirty="0">
                <a:solidFill>
                  <a:schemeClr val="tx1"/>
                </a:solidFill>
                <a:latin typeface="Arial" pitchFamily="-109" charset="0"/>
                <a:ea typeface="+mn-ea"/>
                <a:cs typeface="+mn-cs"/>
              </a:rPr>
              <a:t>can serve as guidance to commercial customers for the purchase of commercially</a:t>
            </a:r>
          </a:p>
          <a:p>
            <a:r>
              <a:rPr lang="en-US" sz="1200" b="0" kern="1200" baseline="0" dirty="0">
                <a:solidFill>
                  <a:schemeClr val="tx1"/>
                </a:solidFill>
                <a:latin typeface="Arial" pitchFamily="-109" charset="0"/>
                <a:ea typeface="+mn-ea"/>
                <a:cs typeface="+mn-cs"/>
              </a:rPr>
              <a:t>available, off-the-shelf equipment.</a:t>
            </a:r>
            <a:endParaRPr lang="en-US" b="0" dirty="0">
              <a:latin typeface="Times New Roman" pitchFamily="-109" charset="0"/>
            </a:endParaRPr>
          </a:p>
        </p:txBody>
      </p:sp>
    </p:spTree>
    <p:extLst>
      <p:ext uri="{BB962C8B-B14F-4D97-AF65-F5344CB8AC3E}">
        <p14:creationId xmlns:p14="http://schemas.microsoft.com/office/powerpoint/2010/main" val="22362895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A3D9D2-10C9-0B4D-B62E-3217EF344905}" type="slidenum">
              <a:rPr lang="en-AU"/>
              <a:pPr/>
              <a:t>19</a:t>
            </a:fld>
            <a:endParaRPr lang="en-AU"/>
          </a:p>
        </p:txBody>
      </p:sp>
      <p:sp>
        <p:nvSpPr>
          <p:cNvPr id="239618" name="Rectangle 2"/>
          <p:cNvSpPr>
            <a:spLocks noGrp="1" noRot="1" noChangeAspect="1" noChangeArrowheads="1" noTextEdit="1"/>
          </p:cNvSpPr>
          <p:nvPr>
            <p:ph type="sldImg"/>
          </p:nvPr>
        </p:nvSpPr>
        <p:spPr>
          <a:ln/>
        </p:spPr>
      </p:sp>
      <p:sp>
        <p:nvSpPr>
          <p:cNvPr id="239619"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One way to secure against Trojan horse attacks is the use of a secure, trusted</a:t>
            </a:r>
          </a:p>
          <a:p>
            <a:r>
              <a:rPr lang="en-US" sz="1200" kern="1200" baseline="0" dirty="0">
                <a:solidFill>
                  <a:schemeClr val="tx1"/>
                </a:solidFill>
                <a:latin typeface="Arial" pitchFamily="-109" charset="0"/>
                <a:ea typeface="+mn-ea"/>
                <a:cs typeface="+mn-cs"/>
              </a:rPr>
              <a:t>operating system. Figure 13.8 illustrates an example. In this case, a Trojan horse</a:t>
            </a:r>
          </a:p>
          <a:p>
            <a:r>
              <a:rPr lang="en-US" sz="1200" kern="1200" baseline="0" dirty="0">
                <a:solidFill>
                  <a:schemeClr val="tx1"/>
                </a:solidFill>
                <a:latin typeface="Arial" pitchFamily="-109" charset="0"/>
                <a:ea typeface="+mn-ea"/>
                <a:cs typeface="+mn-cs"/>
              </a:rPr>
              <a:t>is used to get around the standard security mechanism used by most file management</a:t>
            </a:r>
          </a:p>
          <a:p>
            <a:r>
              <a:rPr lang="en-US" sz="1200" kern="1200" baseline="0" dirty="0">
                <a:solidFill>
                  <a:schemeClr val="tx1"/>
                </a:solidFill>
                <a:latin typeface="Arial" pitchFamily="-109" charset="0"/>
                <a:ea typeface="+mn-ea"/>
                <a:cs typeface="+mn-cs"/>
              </a:rPr>
              <a:t>and operating systems: the access control list. In this example, a user named</a:t>
            </a:r>
          </a:p>
          <a:p>
            <a:r>
              <a:rPr lang="en-US" sz="1200" kern="1200" baseline="0" dirty="0">
                <a:solidFill>
                  <a:schemeClr val="tx1"/>
                </a:solidFill>
                <a:latin typeface="Arial" pitchFamily="-109" charset="0"/>
                <a:ea typeface="+mn-ea"/>
                <a:cs typeface="+mn-cs"/>
              </a:rPr>
              <a:t>Bob interacts through a program with a data file containing the critically sensitive</a:t>
            </a:r>
          </a:p>
          <a:p>
            <a:r>
              <a:rPr lang="en-US" sz="1200" kern="1200" baseline="0" dirty="0">
                <a:solidFill>
                  <a:schemeClr val="tx1"/>
                </a:solidFill>
                <a:latin typeface="Arial" pitchFamily="-109" charset="0"/>
                <a:ea typeface="+mn-ea"/>
                <a:cs typeface="+mn-cs"/>
              </a:rPr>
              <a:t>character string “CPE170KS.” User Bob has created the file with read/write</a:t>
            </a:r>
          </a:p>
          <a:p>
            <a:r>
              <a:rPr lang="en-US" sz="1200" kern="1200" baseline="0" dirty="0">
                <a:solidFill>
                  <a:schemeClr val="tx1"/>
                </a:solidFill>
                <a:latin typeface="Arial" pitchFamily="-109" charset="0"/>
                <a:ea typeface="+mn-ea"/>
                <a:cs typeface="+mn-cs"/>
              </a:rPr>
              <a:t>permission provided only to programs executing on his own behalf: that is, only</a:t>
            </a:r>
          </a:p>
          <a:p>
            <a:r>
              <a:rPr lang="en-US" sz="1200" kern="1200" baseline="0" dirty="0">
                <a:solidFill>
                  <a:schemeClr val="tx1"/>
                </a:solidFill>
                <a:latin typeface="Arial" pitchFamily="-109" charset="0"/>
                <a:ea typeface="+mn-ea"/>
                <a:cs typeface="+mn-cs"/>
              </a:rPr>
              <a:t>processes that are owned by Bob may access the file.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Trojan horse attack begins when a hostile user, named Alice, gains</a:t>
            </a:r>
          </a:p>
          <a:p>
            <a:r>
              <a:rPr lang="en-US" sz="1200" kern="1200" baseline="0" dirty="0">
                <a:solidFill>
                  <a:schemeClr val="tx1"/>
                </a:solidFill>
                <a:latin typeface="Arial" pitchFamily="-109" charset="0"/>
                <a:ea typeface="+mn-ea"/>
                <a:cs typeface="+mn-cs"/>
              </a:rPr>
              <a:t>legitimate access to the system and installs both a Trojan horse program and a private</a:t>
            </a:r>
          </a:p>
          <a:p>
            <a:r>
              <a:rPr lang="en-US" sz="1200" kern="1200" baseline="0" dirty="0">
                <a:solidFill>
                  <a:schemeClr val="tx1"/>
                </a:solidFill>
                <a:latin typeface="Arial" pitchFamily="-109" charset="0"/>
                <a:ea typeface="+mn-ea"/>
                <a:cs typeface="+mn-cs"/>
              </a:rPr>
              <a:t>file to be used in the attack as a “back pocket.” Alice gives read/write permission</a:t>
            </a:r>
          </a:p>
          <a:p>
            <a:r>
              <a:rPr lang="en-US" sz="1200" kern="1200" baseline="0" dirty="0">
                <a:solidFill>
                  <a:schemeClr val="tx1"/>
                </a:solidFill>
                <a:latin typeface="Arial" pitchFamily="-109" charset="0"/>
                <a:ea typeface="+mn-ea"/>
                <a:cs typeface="+mn-cs"/>
              </a:rPr>
              <a:t>to herself for this file and gives Bob write-only permission ( Figure 13.8a ). Alice</a:t>
            </a:r>
          </a:p>
          <a:p>
            <a:r>
              <a:rPr lang="en-US" sz="1200" kern="1200" baseline="0" dirty="0">
                <a:solidFill>
                  <a:schemeClr val="tx1"/>
                </a:solidFill>
                <a:latin typeface="Arial" pitchFamily="-109" charset="0"/>
                <a:ea typeface="+mn-ea"/>
                <a:cs typeface="+mn-cs"/>
              </a:rPr>
              <a:t>now induces Bob to invoke the Trojan horse program, perhaps by advertising it</a:t>
            </a:r>
          </a:p>
          <a:p>
            <a:r>
              <a:rPr lang="en-US" sz="1200" kern="1200" baseline="0" dirty="0">
                <a:solidFill>
                  <a:schemeClr val="tx1"/>
                </a:solidFill>
                <a:latin typeface="Arial" pitchFamily="-109" charset="0"/>
                <a:ea typeface="+mn-ea"/>
                <a:cs typeface="+mn-cs"/>
              </a:rPr>
              <a:t>as a useful utility. When the program detects that it is being executed by Bob, it</a:t>
            </a:r>
          </a:p>
          <a:p>
            <a:r>
              <a:rPr lang="en-US" sz="1200" kern="1200" baseline="0" dirty="0">
                <a:solidFill>
                  <a:schemeClr val="tx1"/>
                </a:solidFill>
                <a:latin typeface="Arial" pitchFamily="-109" charset="0"/>
                <a:ea typeface="+mn-ea"/>
                <a:cs typeface="+mn-cs"/>
              </a:rPr>
              <a:t>reads the sensitive character string from Bob’s file and copies it into Alice’s </a:t>
            </a:r>
            <a:r>
              <a:rPr lang="en-US" sz="1200" kern="1200" baseline="0" dirty="0" err="1">
                <a:solidFill>
                  <a:schemeClr val="tx1"/>
                </a:solidFill>
                <a:latin typeface="Arial" pitchFamily="-109" charset="0"/>
                <a:ea typeface="+mn-ea"/>
                <a:cs typeface="+mn-cs"/>
              </a:rPr>
              <a:t>backpocket</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file ( Figure 13.8b ). Both the read and write operations satisfy the constraints</a:t>
            </a:r>
          </a:p>
          <a:p>
            <a:r>
              <a:rPr lang="en-US" sz="1200" kern="1200" baseline="0" dirty="0">
                <a:solidFill>
                  <a:schemeClr val="tx1"/>
                </a:solidFill>
                <a:latin typeface="Arial" pitchFamily="-109" charset="0"/>
                <a:ea typeface="+mn-ea"/>
                <a:cs typeface="+mn-cs"/>
              </a:rPr>
              <a:t>imposed by access control lists. Alice then has only to access Bob’s file at a later</a:t>
            </a:r>
          </a:p>
          <a:p>
            <a:r>
              <a:rPr lang="en-US" sz="1200" kern="1200" baseline="0" dirty="0">
                <a:solidFill>
                  <a:schemeClr val="tx1"/>
                </a:solidFill>
                <a:latin typeface="Arial" pitchFamily="-109" charset="0"/>
                <a:ea typeface="+mn-ea"/>
                <a:cs typeface="+mn-cs"/>
              </a:rPr>
              <a:t>time to learn the value of the string.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Now consider the use of a secure operating system in this scenario ( Figure 13.8c ).</a:t>
            </a:r>
          </a:p>
          <a:p>
            <a:r>
              <a:rPr lang="en-US" sz="1200" kern="1200" baseline="0" dirty="0">
                <a:solidFill>
                  <a:schemeClr val="tx1"/>
                </a:solidFill>
                <a:latin typeface="Arial" pitchFamily="-109" charset="0"/>
                <a:ea typeface="+mn-ea"/>
                <a:cs typeface="+mn-cs"/>
              </a:rPr>
              <a:t>Security levels are assigned to subjects at logon on the basis of criteria such as the</a:t>
            </a:r>
          </a:p>
          <a:p>
            <a:r>
              <a:rPr lang="en-US" sz="1200" kern="1200" baseline="0" dirty="0">
                <a:solidFill>
                  <a:schemeClr val="tx1"/>
                </a:solidFill>
                <a:latin typeface="Arial" pitchFamily="-109" charset="0"/>
                <a:ea typeface="+mn-ea"/>
                <a:cs typeface="+mn-cs"/>
              </a:rPr>
              <a:t>terminal from which the computer is being accessed and the user involved, as identified</a:t>
            </a:r>
          </a:p>
          <a:p>
            <a:r>
              <a:rPr lang="en-US" sz="1200" kern="1200" baseline="0" dirty="0">
                <a:solidFill>
                  <a:schemeClr val="tx1"/>
                </a:solidFill>
                <a:latin typeface="Arial" pitchFamily="-109" charset="0"/>
                <a:ea typeface="+mn-ea"/>
                <a:cs typeface="+mn-cs"/>
              </a:rPr>
              <a:t>by password/ID. In this example, there are two security levels, sensitive and public,</a:t>
            </a:r>
          </a:p>
          <a:p>
            <a:r>
              <a:rPr lang="en-US" sz="1200" kern="1200" baseline="0" dirty="0">
                <a:solidFill>
                  <a:schemeClr val="tx1"/>
                </a:solidFill>
                <a:latin typeface="Arial" pitchFamily="-109" charset="0"/>
                <a:ea typeface="+mn-ea"/>
                <a:cs typeface="+mn-cs"/>
              </a:rPr>
              <a:t>ordered so that sensitive is higher than public. Processes owned by Bob and Bob’s data</a:t>
            </a:r>
          </a:p>
          <a:p>
            <a:r>
              <a:rPr lang="en-US" sz="1200" kern="1200" baseline="0" dirty="0">
                <a:solidFill>
                  <a:schemeClr val="tx1"/>
                </a:solidFill>
                <a:latin typeface="Arial" pitchFamily="-109" charset="0"/>
                <a:ea typeface="+mn-ea"/>
                <a:cs typeface="+mn-cs"/>
              </a:rPr>
              <a:t>file are assigned the security level sensitive. Alice’s file and processes are restricted to</a:t>
            </a:r>
          </a:p>
          <a:p>
            <a:r>
              <a:rPr lang="en-US" sz="1200" kern="1200" baseline="0" dirty="0">
                <a:solidFill>
                  <a:schemeClr val="tx1"/>
                </a:solidFill>
                <a:latin typeface="Arial" pitchFamily="-109" charset="0"/>
                <a:ea typeface="+mn-ea"/>
                <a:cs typeface="+mn-cs"/>
              </a:rPr>
              <a:t>public. If Bob invokes the Trojan horse program ( Figure 13.8d ), that program acquires</a:t>
            </a:r>
          </a:p>
          <a:p>
            <a:r>
              <a:rPr lang="en-US" sz="1200" kern="1200" baseline="0" dirty="0">
                <a:solidFill>
                  <a:schemeClr val="tx1"/>
                </a:solidFill>
                <a:latin typeface="Arial" pitchFamily="-109" charset="0"/>
                <a:ea typeface="+mn-ea"/>
                <a:cs typeface="+mn-cs"/>
              </a:rPr>
              <a:t>Bob’s security level. It is therefore able, under the simple security property, to observe</a:t>
            </a:r>
          </a:p>
          <a:p>
            <a:r>
              <a:rPr lang="en-US" sz="1200" kern="1200" baseline="0" dirty="0">
                <a:solidFill>
                  <a:schemeClr val="tx1"/>
                </a:solidFill>
                <a:latin typeface="Arial" pitchFamily="-109" charset="0"/>
                <a:ea typeface="+mn-ea"/>
                <a:cs typeface="+mn-cs"/>
              </a:rPr>
              <a:t>the sensitive character string. When the program attempts to store the string in a</a:t>
            </a:r>
          </a:p>
          <a:p>
            <a:r>
              <a:rPr lang="en-US" sz="1200" kern="1200" baseline="0" dirty="0">
                <a:solidFill>
                  <a:schemeClr val="tx1"/>
                </a:solidFill>
                <a:latin typeface="Arial" pitchFamily="-109" charset="0"/>
                <a:ea typeface="+mn-ea"/>
                <a:cs typeface="+mn-cs"/>
              </a:rPr>
              <a:t>public file (the back-pocket file), however, the *-property is violated and the attempt</a:t>
            </a:r>
          </a:p>
          <a:p>
            <a:r>
              <a:rPr lang="en-US" sz="1200" kern="1200" baseline="0" dirty="0">
                <a:solidFill>
                  <a:schemeClr val="tx1"/>
                </a:solidFill>
                <a:latin typeface="Arial" pitchFamily="-109" charset="0"/>
                <a:ea typeface="+mn-ea"/>
                <a:cs typeface="+mn-cs"/>
              </a:rPr>
              <a:t>is disallowed by the reference monitor. Thus, the attempt to write into the back-pocket</a:t>
            </a:r>
          </a:p>
          <a:p>
            <a:r>
              <a:rPr lang="en-US" sz="1200" kern="1200" baseline="0" dirty="0">
                <a:solidFill>
                  <a:schemeClr val="tx1"/>
                </a:solidFill>
                <a:latin typeface="Arial" pitchFamily="-109" charset="0"/>
                <a:ea typeface="+mn-ea"/>
                <a:cs typeface="+mn-cs"/>
              </a:rPr>
              <a:t>file is denied even though the access control list permits it: The security policy takes</a:t>
            </a:r>
          </a:p>
          <a:p>
            <a:r>
              <a:rPr lang="en-US" sz="1200" kern="1200" baseline="0" dirty="0">
                <a:solidFill>
                  <a:schemeClr val="tx1"/>
                </a:solidFill>
                <a:latin typeface="Arial" pitchFamily="-109" charset="0"/>
                <a:ea typeface="+mn-ea"/>
                <a:cs typeface="+mn-cs"/>
              </a:rPr>
              <a:t>precedence over the access control list mechanism.</a:t>
            </a:r>
            <a:endParaRPr lang="en-US" dirty="0">
              <a:latin typeface="Times New Roman" pitchFamily="-109" charset="0"/>
            </a:endParaRPr>
          </a:p>
        </p:txBody>
      </p:sp>
    </p:spTree>
    <p:extLst>
      <p:ext uri="{BB962C8B-B14F-4D97-AF65-F5344CB8AC3E}">
        <p14:creationId xmlns:p14="http://schemas.microsoft.com/office/powerpoint/2010/main" val="40392613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B54E64C-CB0E-7147-9BC7-0F6F9A936A67}" type="slidenum">
              <a:rPr lang="en-AU"/>
              <a:pPr/>
              <a:t>20</a:t>
            </a:fld>
            <a:endParaRPr lang="en-AU"/>
          </a:p>
        </p:txBody>
      </p:sp>
      <p:sp>
        <p:nvSpPr>
          <p:cNvPr id="241666" name="Rectangle 2"/>
          <p:cNvSpPr>
            <a:spLocks noGrp="1" noRot="1" noChangeAspect="1" noChangeArrowheads="1" noTextEdit="1"/>
          </p:cNvSpPr>
          <p:nvPr>
            <p:ph type="sldImg"/>
          </p:nvPr>
        </p:nvSpPr>
        <p:spPr>
          <a:ln/>
        </p:spPr>
      </p:sp>
      <p:sp>
        <p:nvSpPr>
          <p:cNvPr id="24166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Multilevel security is of interest when there is a requirement to maintain</a:t>
            </a:r>
          </a:p>
          <a:p>
            <a:r>
              <a:rPr lang="en-US" sz="1200" kern="1200" baseline="0" dirty="0">
                <a:solidFill>
                  <a:schemeClr val="tx1"/>
                </a:solidFill>
                <a:latin typeface="Arial" pitchFamily="-109" charset="0"/>
                <a:ea typeface="+mn-ea"/>
                <a:cs typeface="+mn-cs"/>
              </a:rPr>
              <a:t>a resource, such as a file system or database in which multiple levels of data</a:t>
            </a:r>
          </a:p>
          <a:p>
            <a:r>
              <a:rPr lang="en-US" sz="1200" kern="1200" baseline="0" dirty="0">
                <a:solidFill>
                  <a:schemeClr val="tx1"/>
                </a:solidFill>
                <a:latin typeface="Arial" pitchFamily="-109" charset="0"/>
                <a:ea typeface="+mn-ea"/>
                <a:cs typeface="+mn-cs"/>
              </a:rPr>
              <a:t>sensitivity are defined. The hierarchy could be as simple as two levels (e.g., public</a:t>
            </a:r>
          </a:p>
          <a:p>
            <a:r>
              <a:rPr lang="en-US" sz="1200" kern="1200" baseline="0" dirty="0">
                <a:solidFill>
                  <a:schemeClr val="tx1"/>
                </a:solidFill>
                <a:latin typeface="Arial" pitchFamily="-109" charset="0"/>
                <a:ea typeface="+mn-ea"/>
                <a:cs typeface="+mn-cs"/>
              </a:rPr>
              <a:t>and proprietary) or could have many levels (e.g., the military unclassified,</a:t>
            </a:r>
          </a:p>
          <a:p>
            <a:r>
              <a:rPr lang="en-US" sz="1200" kern="1200" baseline="0" dirty="0">
                <a:solidFill>
                  <a:schemeClr val="tx1"/>
                </a:solidFill>
                <a:latin typeface="Arial" pitchFamily="-109" charset="0"/>
                <a:ea typeface="+mn-ea"/>
                <a:cs typeface="+mn-cs"/>
              </a:rPr>
              <a:t>restricted, confidential, secret, top secret). The preceding three sections have</a:t>
            </a:r>
          </a:p>
          <a:p>
            <a:r>
              <a:rPr lang="en-US" sz="1200" kern="1200" baseline="0" dirty="0">
                <a:solidFill>
                  <a:schemeClr val="tx1"/>
                </a:solidFill>
                <a:latin typeface="Arial" pitchFamily="-109" charset="0"/>
                <a:ea typeface="+mn-ea"/>
                <a:cs typeface="+mn-cs"/>
              </a:rPr>
              <a:t>introduced us to the essential elements of multilevel security. In this section, we</a:t>
            </a:r>
          </a:p>
          <a:p>
            <a:r>
              <a:rPr lang="en-US" sz="1200" kern="1200" baseline="0" dirty="0">
                <a:solidFill>
                  <a:schemeClr val="tx1"/>
                </a:solidFill>
                <a:latin typeface="Arial" pitchFamily="-109" charset="0"/>
                <a:ea typeface="+mn-ea"/>
                <a:cs typeface="+mn-cs"/>
              </a:rPr>
              <a:t>look at two applications areas where MLS concepts have been applied: role-based</a:t>
            </a:r>
          </a:p>
          <a:p>
            <a:r>
              <a:rPr lang="en-US" sz="1200" kern="1200" baseline="0" dirty="0">
                <a:solidFill>
                  <a:schemeClr val="tx1"/>
                </a:solidFill>
                <a:latin typeface="Arial" pitchFamily="-109" charset="0"/>
                <a:ea typeface="+mn-ea"/>
                <a:cs typeface="+mn-cs"/>
              </a:rPr>
              <a:t>access control system and database security.</a:t>
            </a:r>
            <a:endParaRPr lang="en-US" dirty="0">
              <a:latin typeface="Times" pitchFamily="-109" charset="0"/>
            </a:endParaRPr>
          </a:p>
        </p:txBody>
      </p:sp>
    </p:spTree>
    <p:extLst>
      <p:ext uri="{BB962C8B-B14F-4D97-AF65-F5344CB8AC3E}">
        <p14:creationId xmlns:p14="http://schemas.microsoft.com/office/powerpoint/2010/main" val="34289340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28D37A-5772-E546-828D-4F9CDC1D2E72}" type="slidenum">
              <a:rPr lang="en-AU"/>
              <a:pPr/>
              <a:t>22</a:t>
            </a:fld>
            <a:endParaRPr lang="en-AU"/>
          </a:p>
        </p:txBody>
      </p:sp>
      <p:sp>
        <p:nvSpPr>
          <p:cNvPr id="247810" name="Rectangle 2"/>
          <p:cNvSpPr>
            <a:spLocks noGrp="1" noRot="1" noChangeAspect="1" noChangeArrowheads="1" noTextEdit="1"/>
          </p:cNvSpPr>
          <p:nvPr>
            <p:ph type="sldImg"/>
          </p:nvPr>
        </p:nvSpPr>
        <p:spPr>
          <a:ln/>
        </p:spPr>
      </p:sp>
      <p:sp>
        <p:nvSpPr>
          <p:cNvPr id="247811"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The addition of multilevel security to a database system increases the complexity of</a:t>
            </a:r>
          </a:p>
          <a:p>
            <a:r>
              <a:rPr lang="en-US" sz="1200" b="0" kern="1200" baseline="0" dirty="0">
                <a:solidFill>
                  <a:schemeClr val="tx1"/>
                </a:solidFill>
                <a:latin typeface="Arial" pitchFamily="-109" charset="0"/>
                <a:ea typeface="+mn-ea"/>
                <a:cs typeface="+mn-cs"/>
              </a:rPr>
              <a:t>the access control function and of the design of the database itself. One key issue</a:t>
            </a:r>
          </a:p>
          <a:p>
            <a:r>
              <a:rPr lang="en-US" sz="1200" b="0" kern="1200" baseline="0" dirty="0">
                <a:solidFill>
                  <a:schemeClr val="tx1"/>
                </a:solidFill>
                <a:latin typeface="Arial" pitchFamily="-109" charset="0"/>
                <a:ea typeface="+mn-ea"/>
                <a:cs typeface="+mn-cs"/>
              </a:rPr>
              <a:t>is the granularity of classification. The following are possible methods of imposing</a:t>
            </a:r>
          </a:p>
          <a:p>
            <a:r>
              <a:rPr lang="en-US" sz="1200" b="0" kern="1200" baseline="0" dirty="0">
                <a:solidFill>
                  <a:schemeClr val="tx1"/>
                </a:solidFill>
                <a:latin typeface="Arial" pitchFamily="-109" charset="0"/>
                <a:ea typeface="+mn-ea"/>
                <a:cs typeface="+mn-cs"/>
              </a:rPr>
              <a:t>multilevel security on a relational database, in terms of the granularity of classification</a:t>
            </a:r>
          </a:p>
          <a:p>
            <a:r>
              <a:rPr lang="en-US" sz="1200" b="0" kern="1200" baseline="0" dirty="0">
                <a:solidFill>
                  <a:schemeClr val="tx1"/>
                </a:solidFill>
                <a:latin typeface="Arial" pitchFamily="-109" charset="0"/>
                <a:ea typeface="+mn-ea"/>
                <a:cs typeface="+mn-cs"/>
              </a:rPr>
              <a:t>( Figure 13.9 ):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Entire database: This simple approach is easily accomplished on an MLS</a:t>
            </a:r>
          </a:p>
          <a:p>
            <a:r>
              <a:rPr lang="en-US" sz="1200" b="0" kern="1200" baseline="0" dirty="0">
                <a:solidFill>
                  <a:schemeClr val="tx1"/>
                </a:solidFill>
                <a:latin typeface="Arial" pitchFamily="-109" charset="0"/>
                <a:ea typeface="+mn-ea"/>
                <a:cs typeface="+mn-cs"/>
              </a:rPr>
              <a:t>platform. An entire database, such as a financial or personnel database,</a:t>
            </a:r>
          </a:p>
          <a:p>
            <a:r>
              <a:rPr lang="en-US" sz="1200" b="0" kern="1200" baseline="0" dirty="0">
                <a:solidFill>
                  <a:schemeClr val="tx1"/>
                </a:solidFill>
                <a:latin typeface="Arial" pitchFamily="-109" charset="0"/>
                <a:ea typeface="+mn-ea"/>
                <a:cs typeface="+mn-cs"/>
              </a:rPr>
              <a:t>could be classified as confidential or restricted and maintained on a server</a:t>
            </a:r>
          </a:p>
          <a:p>
            <a:r>
              <a:rPr lang="en-US" sz="1200" b="0" kern="1200" baseline="0" dirty="0">
                <a:solidFill>
                  <a:schemeClr val="tx1"/>
                </a:solidFill>
                <a:latin typeface="Arial" pitchFamily="-109" charset="0"/>
                <a:ea typeface="+mn-ea"/>
                <a:cs typeface="+mn-cs"/>
              </a:rPr>
              <a:t>with other files.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Individual tables (relations): For some applications, it is appropriate to assign</a:t>
            </a:r>
          </a:p>
          <a:p>
            <a:r>
              <a:rPr lang="en-US" sz="1200" b="0" kern="1200" baseline="0" dirty="0">
                <a:solidFill>
                  <a:schemeClr val="tx1"/>
                </a:solidFill>
                <a:latin typeface="Arial" pitchFamily="-109" charset="0"/>
                <a:ea typeface="+mn-ea"/>
                <a:cs typeface="+mn-cs"/>
              </a:rPr>
              <a:t>classification at the table level. In the example of Figure 13.9a , two levels of</a:t>
            </a:r>
          </a:p>
          <a:p>
            <a:r>
              <a:rPr lang="en-US" sz="1200" b="0" kern="1200" baseline="0" dirty="0">
                <a:solidFill>
                  <a:schemeClr val="tx1"/>
                </a:solidFill>
                <a:latin typeface="Arial" pitchFamily="-109" charset="0"/>
                <a:ea typeface="+mn-ea"/>
                <a:cs typeface="+mn-cs"/>
              </a:rPr>
              <a:t>classification are defined: unrestricted (U) and restricted (R). The Employee</a:t>
            </a:r>
          </a:p>
          <a:p>
            <a:r>
              <a:rPr lang="en-US" sz="1200" b="0" kern="1200" baseline="0" dirty="0">
                <a:solidFill>
                  <a:schemeClr val="tx1"/>
                </a:solidFill>
                <a:latin typeface="Arial" pitchFamily="-109" charset="0"/>
                <a:ea typeface="+mn-ea"/>
                <a:cs typeface="+mn-cs"/>
              </a:rPr>
              <a:t>table contains sensitive salary information and is classified restricted, while</a:t>
            </a:r>
          </a:p>
          <a:p>
            <a:r>
              <a:rPr lang="en-US" sz="1200" b="0" kern="1200" baseline="0" dirty="0">
                <a:solidFill>
                  <a:schemeClr val="tx1"/>
                </a:solidFill>
                <a:latin typeface="Arial" pitchFamily="-109" charset="0"/>
                <a:ea typeface="+mn-ea"/>
                <a:cs typeface="+mn-cs"/>
              </a:rPr>
              <a:t>the Department table is unrestricted. This level of granularity is relatively easy</a:t>
            </a:r>
          </a:p>
          <a:p>
            <a:r>
              <a:rPr lang="en-US" sz="1200" b="0" kern="1200" baseline="0" dirty="0">
                <a:solidFill>
                  <a:schemeClr val="tx1"/>
                </a:solidFill>
                <a:latin typeface="Arial" pitchFamily="-109" charset="0"/>
                <a:ea typeface="+mn-ea"/>
                <a:cs typeface="+mn-cs"/>
              </a:rPr>
              <a:t>to implement and enforce.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Individual columns (attributes): A security administrator may choose to</a:t>
            </a:r>
          </a:p>
          <a:p>
            <a:r>
              <a:rPr lang="en-US" sz="1200" b="0" kern="1200" baseline="0" dirty="0">
                <a:solidFill>
                  <a:schemeClr val="tx1"/>
                </a:solidFill>
                <a:latin typeface="Arial" pitchFamily="-109" charset="0"/>
                <a:ea typeface="+mn-ea"/>
                <a:cs typeface="+mn-cs"/>
              </a:rPr>
              <a:t>determine classification on the basis of attributes, so that selected columns</a:t>
            </a:r>
          </a:p>
          <a:p>
            <a:r>
              <a:rPr lang="en-US" sz="1200" b="0" kern="1200" baseline="0" dirty="0">
                <a:solidFill>
                  <a:schemeClr val="tx1"/>
                </a:solidFill>
                <a:latin typeface="Arial" pitchFamily="-109" charset="0"/>
                <a:ea typeface="+mn-ea"/>
                <a:cs typeface="+mn-cs"/>
              </a:rPr>
              <a:t>are classified. In the example of Figure 13.9b , the administrator determines</a:t>
            </a:r>
          </a:p>
          <a:p>
            <a:r>
              <a:rPr lang="en-US" sz="1200" b="0" kern="1200" baseline="0" dirty="0">
                <a:solidFill>
                  <a:schemeClr val="tx1"/>
                </a:solidFill>
                <a:latin typeface="Arial" pitchFamily="-109" charset="0"/>
                <a:ea typeface="+mn-ea"/>
                <a:cs typeface="+mn-cs"/>
              </a:rPr>
              <a:t>that salary information and the identity of department managers is restricted</a:t>
            </a:r>
          </a:p>
          <a:p>
            <a:r>
              <a:rPr lang="en-US" sz="1200" b="0" kern="1200" baseline="0" dirty="0">
                <a:solidFill>
                  <a:schemeClr val="tx1"/>
                </a:solidFill>
                <a:latin typeface="Arial" pitchFamily="-109" charset="0"/>
                <a:ea typeface="+mn-ea"/>
                <a:cs typeface="+mn-cs"/>
              </a:rPr>
              <a:t>information.</a:t>
            </a:r>
          </a:p>
          <a:p>
            <a:endParaRPr lang="en-US" sz="1200" b="0" kern="1200" baseline="0" dirty="0">
              <a:solidFill>
                <a:schemeClr val="tx1"/>
              </a:solidFill>
              <a:latin typeface="Arial" pitchFamily="-109" charset="0"/>
              <a:ea typeface="+mn-ea"/>
              <a:cs typeface="+mn-cs"/>
            </a:endParaRPr>
          </a:p>
        </p:txBody>
      </p:sp>
    </p:spTree>
    <p:extLst>
      <p:ext uri="{BB962C8B-B14F-4D97-AF65-F5344CB8AC3E}">
        <p14:creationId xmlns:p14="http://schemas.microsoft.com/office/powerpoint/2010/main" val="12416206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E7F31E-08E9-6844-B3E6-2B3139BB2891}" type="slidenum">
              <a:rPr lang="en-AU"/>
              <a:pPr/>
              <a:t>23</a:t>
            </a:fld>
            <a:endParaRPr lang="en-AU"/>
          </a:p>
        </p:txBody>
      </p:sp>
      <p:sp>
        <p:nvSpPr>
          <p:cNvPr id="249860" name="Rectangle 4"/>
          <p:cNvSpPr>
            <a:spLocks noGrp="1" noRot="1" noChangeAspect="1" noChangeArrowheads="1" noTextEdit="1"/>
          </p:cNvSpPr>
          <p:nvPr>
            <p:ph type="sldImg"/>
          </p:nvPr>
        </p:nvSpPr>
        <p:spPr>
          <a:ln/>
        </p:spPr>
      </p:sp>
      <p:sp>
        <p:nvSpPr>
          <p:cNvPr id="249861" name="Rectangle 5"/>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Individual rows (tuples): In other circumstances, it may make sense to assign</a:t>
            </a:r>
          </a:p>
          <a:p>
            <a:r>
              <a:rPr lang="en-US" sz="1200" b="0" kern="1200" baseline="0" dirty="0">
                <a:solidFill>
                  <a:schemeClr val="tx1"/>
                </a:solidFill>
                <a:latin typeface="Arial" pitchFamily="-109" charset="0"/>
                <a:ea typeface="+mn-ea"/>
                <a:cs typeface="+mn-cs"/>
              </a:rPr>
              <a:t>classification levels on the basis of individual rows that match certain properties.</a:t>
            </a:r>
          </a:p>
          <a:p>
            <a:r>
              <a:rPr lang="en-US" sz="1200" b="0" kern="1200" baseline="0" dirty="0">
                <a:solidFill>
                  <a:schemeClr val="tx1"/>
                </a:solidFill>
                <a:latin typeface="Arial" pitchFamily="-109" charset="0"/>
                <a:ea typeface="+mn-ea"/>
                <a:cs typeface="+mn-cs"/>
              </a:rPr>
              <a:t>In the example of Figure 13.9c , all rows in the Department table that contain</a:t>
            </a:r>
          </a:p>
          <a:p>
            <a:r>
              <a:rPr lang="en-US" sz="1200" b="0" kern="1200" baseline="0" dirty="0">
                <a:solidFill>
                  <a:schemeClr val="tx1"/>
                </a:solidFill>
                <a:latin typeface="Arial" pitchFamily="-109" charset="0"/>
                <a:ea typeface="+mn-ea"/>
                <a:cs typeface="+mn-cs"/>
              </a:rPr>
              <a:t>information relating to the Accounts Department (Dept. ID = 4), and all rows</a:t>
            </a:r>
          </a:p>
          <a:p>
            <a:r>
              <a:rPr lang="en-US" sz="1200" b="0" kern="1200" baseline="0" dirty="0">
                <a:solidFill>
                  <a:schemeClr val="tx1"/>
                </a:solidFill>
                <a:latin typeface="Arial" pitchFamily="-109" charset="0"/>
                <a:ea typeface="+mn-ea"/>
                <a:cs typeface="+mn-cs"/>
              </a:rPr>
              <a:t>in the Employee table for which the Salary is greater than 50K are restricted.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Individual elements: The most difficult scheme to implement and manage is</a:t>
            </a:r>
          </a:p>
          <a:p>
            <a:r>
              <a:rPr lang="en-US" sz="1200" b="0" kern="1200" baseline="0" dirty="0">
                <a:solidFill>
                  <a:schemeClr val="tx1"/>
                </a:solidFill>
                <a:latin typeface="Arial" pitchFamily="-109" charset="0"/>
                <a:ea typeface="+mn-ea"/>
                <a:cs typeface="+mn-cs"/>
              </a:rPr>
              <a:t>one in which individual elements may be selectively classified. In the example</a:t>
            </a:r>
          </a:p>
          <a:p>
            <a:r>
              <a:rPr lang="en-US" sz="1200" b="0" kern="1200" baseline="0" dirty="0">
                <a:solidFill>
                  <a:schemeClr val="tx1"/>
                </a:solidFill>
                <a:latin typeface="Arial" pitchFamily="-109" charset="0"/>
                <a:ea typeface="+mn-ea"/>
                <a:cs typeface="+mn-cs"/>
              </a:rPr>
              <a:t>of Figure 13.9d , salary information and the identity of the manager of the</a:t>
            </a:r>
          </a:p>
          <a:p>
            <a:r>
              <a:rPr lang="en-US" sz="1200" b="0" kern="1200" baseline="0" dirty="0">
                <a:solidFill>
                  <a:schemeClr val="tx1"/>
                </a:solidFill>
                <a:latin typeface="Arial" pitchFamily="-109" charset="0"/>
                <a:ea typeface="+mn-ea"/>
                <a:cs typeface="+mn-cs"/>
              </a:rPr>
              <a:t>Accounts Department are restricted.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granularity of the classification scheme affects the way in which access</a:t>
            </a:r>
          </a:p>
          <a:p>
            <a:r>
              <a:rPr lang="en-US" sz="1200" b="0" kern="1200" baseline="0" dirty="0">
                <a:solidFill>
                  <a:schemeClr val="tx1"/>
                </a:solidFill>
                <a:latin typeface="Arial" pitchFamily="-109" charset="0"/>
                <a:ea typeface="+mn-ea"/>
                <a:cs typeface="+mn-cs"/>
              </a:rPr>
              <a:t>control is enforced. In particular, efforts to prevent inference depend on the</a:t>
            </a:r>
          </a:p>
          <a:p>
            <a:r>
              <a:rPr lang="en-US" sz="1200" b="0" kern="1200" baseline="0" dirty="0">
                <a:solidFill>
                  <a:schemeClr val="tx1"/>
                </a:solidFill>
                <a:latin typeface="Arial" pitchFamily="-109" charset="0"/>
                <a:ea typeface="+mn-ea"/>
                <a:cs typeface="+mn-cs"/>
              </a:rPr>
              <a:t>granularity of the classification.</a:t>
            </a:r>
            <a:endParaRPr lang="en-US" b="0" dirty="0">
              <a:latin typeface="Times New Roman" pitchFamily="-109" charset="0"/>
            </a:endParaRPr>
          </a:p>
          <a:p>
            <a:endParaRPr lang="en-US" sz="1200" kern="1200" baseline="0" dirty="0">
              <a:solidFill>
                <a:schemeClr val="tx1"/>
              </a:solidFill>
              <a:latin typeface="Arial" pitchFamily="-109" charset="0"/>
              <a:ea typeface="+mn-ea"/>
              <a:cs typeface="+mn-cs"/>
            </a:endParaRPr>
          </a:p>
          <a:p>
            <a:endParaRPr lang="en-US" dirty="0">
              <a:latin typeface="Times New Roman" pitchFamily="-109" charset="0"/>
            </a:endParaRPr>
          </a:p>
          <a:p>
            <a:endParaRPr lang="en-US" dirty="0">
              <a:latin typeface="Times New Roman" pitchFamily="-109" charset="0"/>
            </a:endParaRPr>
          </a:p>
        </p:txBody>
      </p:sp>
    </p:spTree>
    <p:extLst>
      <p:ext uri="{BB962C8B-B14F-4D97-AF65-F5344CB8AC3E}">
        <p14:creationId xmlns:p14="http://schemas.microsoft.com/office/powerpoint/2010/main" val="27297705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None/>
            </a:pPr>
            <a:r>
              <a:rPr lang="en-US" altLang="zh-CN" sz="1200" dirty="0">
                <a:ea typeface="宋体" charset="-122"/>
              </a:rPr>
              <a:t>The Bell-La </a:t>
            </a:r>
            <a:r>
              <a:rPr lang="en-US" altLang="zh-CN" sz="1200" dirty="0" err="1">
                <a:ea typeface="宋体" charset="-122"/>
              </a:rPr>
              <a:t>Padula</a:t>
            </a:r>
            <a:r>
              <a:rPr lang="en-US" altLang="zh-CN" sz="1200" dirty="0">
                <a:ea typeface="宋体" charset="-122"/>
              </a:rPr>
              <a:t> multilevel security model</a:t>
            </a:r>
          </a:p>
        </p:txBody>
      </p:sp>
      <p:sp>
        <p:nvSpPr>
          <p:cNvPr id="4" name="Slide Number Placeholder 3"/>
          <p:cNvSpPr>
            <a:spLocks noGrp="1"/>
          </p:cNvSpPr>
          <p:nvPr>
            <p:ph type="sldNum" sz="quarter" idx="10"/>
          </p:nvPr>
        </p:nvSpPr>
        <p:spPr/>
        <p:txBody>
          <a:bodyPr/>
          <a:lstStyle/>
          <a:p>
            <a:pPr>
              <a:defRPr/>
            </a:pPr>
            <a:fld id="{04982B31-5F2E-4241-814E-088E6ECAA300}" type="slidenum">
              <a:rPr lang="en-US" altLang="zh-CN" smtClean="0"/>
              <a:pPr>
                <a:defRPr/>
              </a:pPr>
              <a:t>2</a:t>
            </a:fld>
            <a:endParaRPr lang="en-US" altLang="zh-CN"/>
          </a:p>
        </p:txBody>
      </p:sp>
    </p:spTree>
    <p:extLst>
      <p:ext uri="{BB962C8B-B14F-4D97-AF65-F5344CB8AC3E}">
        <p14:creationId xmlns:p14="http://schemas.microsoft.com/office/powerpoint/2010/main" val="11803067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CB78EA5-1370-AC42-8740-F315634DB46E}" type="slidenum">
              <a:rPr lang="en-AU"/>
              <a:pPr/>
              <a:t>24</a:t>
            </a:fld>
            <a:endParaRPr lang="en-AU"/>
          </a:p>
        </p:txBody>
      </p:sp>
      <p:sp>
        <p:nvSpPr>
          <p:cNvPr id="251906" name="Rectangle 2"/>
          <p:cNvSpPr>
            <a:spLocks noGrp="1" noRot="1" noChangeAspect="1" noChangeArrowheads="1" noTextEdit="1"/>
          </p:cNvSpPr>
          <p:nvPr>
            <p:ph type="sldImg"/>
          </p:nvPr>
        </p:nvSpPr>
        <p:spPr>
          <a:ln/>
        </p:spPr>
      </p:sp>
      <p:sp>
        <p:nvSpPr>
          <p:cNvPr id="25190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For read access, a database system needs to enforce the simple</a:t>
            </a:r>
          </a:p>
          <a:p>
            <a:r>
              <a:rPr lang="en-US" sz="1200" kern="1200" baseline="0" dirty="0">
                <a:solidFill>
                  <a:schemeClr val="tx1"/>
                </a:solidFill>
                <a:latin typeface="Arial" pitchFamily="-109" charset="0"/>
                <a:ea typeface="+mn-ea"/>
                <a:cs typeface="+mn-cs"/>
              </a:rPr>
              <a:t>security rule (no read up). This is straightforward if the classification granularity</a:t>
            </a:r>
          </a:p>
          <a:p>
            <a:r>
              <a:rPr lang="en-US" sz="1200" kern="1200" baseline="0" dirty="0">
                <a:solidFill>
                  <a:schemeClr val="tx1"/>
                </a:solidFill>
                <a:latin typeface="Arial" pitchFamily="-109" charset="0"/>
                <a:ea typeface="+mn-ea"/>
                <a:cs typeface="+mn-cs"/>
              </a:rPr>
              <a:t>is the entire database or at the table level. Consider now a database classified by</a:t>
            </a:r>
          </a:p>
          <a:p>
            <a:r>
              <a:rPr lang="en-US" sz="1200" kern="1200" baseline="0" dirty="0">
                <a:solidFill>
                  <a:schemeClr val="tx1"/>
                </a:solidFill>
                <a:latin typeface="Arial" pitchFamily="-109" charset="0"/>
                <a:ea typeface="+mn-ea"/>
                <a:cs typeface="+mn-cs"/>
              </a:rPr>
              <a:t>column (attribute). For example, in Figure13.9b, suppose that a user with only</a:t>
            </a:r>
          </a:p>
          <a:p>
            <a:r>
              <a:rPr lang="en-US" sz="1200" kern="1200" baseline="0" dirty="0">
                <a:solidFill>
                  <a:schemeClr val="tx1"/>
                </a:solidFill>
                <a:latin typeface="Arial" pitchFamily="-109" charset="0"/>
                <a:ea typeface="+mn-ea"/>
                <a:cs typeface="+mn-cs"/>
              </a:rPr>
              <a:t>unrestricted clearance issues the following SQL query: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SELECT </a:t>
            </a:r>
            <a:r>
              <a:rPr lang="en-US" sz="1200" kern="1200" baseline="0" dirty="0" err="1">
                <a:solidFill>
                  <a:schemeClr val="tx1"/>
                </a:solidFill>
                <a:latin typeface="Arial" pitchFamily="-109" charset="0"/>
                <a:ea typeface="+mn-ea"/>
                <a:cs typeface="+mn-cs"/>
              </a:rPr>
              <a:t>Ename</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FROM Employee</a:t>
            </a:r>
          </a:p>
          <a:p>
            <a:r>
              <a:rPr lang="en-US" sz="1200" kern="1200" baseline="0" dirty="0">
                <a:solidFill>
                  <a:schemeClr val="tx1"/>
                </a:solidFill>
                <a:latin typeface="Arial" pitchFamily="-109" charset="0"/>
                <a:ea typeface="+mn-ea"/>
                <a:cs typeface="+mn-cs"/>
              </a:rPr>
              <a:t>	WHERE Salary &gt; 50K</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query returns only unrestricted data but reveals restricted information, namely</a:t>
            </a:r>
          </a:p>
          <a:p>
            <a:r>
              <a:rPr lang="en-US" sz="1200" kern="1200" baseline="0" dirty="0">
                <a:solidFill>
                  <a:schemeClr val="tx1"/>
                </a:solidFill>
                <a:latin typeface="Arial" pitchFamily="-109" charset="0"/>
                <a:ea typeface="+mn-ea"/>
                <a:cs typeface="+mn-cs"/>
              </a:rPr>
              <a:t>whether any employees have a salary greater than 50K and, if so, which employees.</a:t>
            </a:r>
          </a:p>
          <a:p>
            <a:r>
              <a:rPr lang="en-US" sz="1200" kern="1200" baseline="0" dirty="0">
                <a:solidFill>
                  <a:schemeClr val="tx1"/>
                </a:solidFill>
                <a:latin typeface="Arial" pitchFamily="-109" charset="0"/>
                <a:ea typeface="+mn-ea"/>
                <a:cs typeface="+mn-cs"/>
              </a:rPr>
              <a:t>This type of security violation can be addressed by considering not only the data</a:t>
            </a:r>
          </a:p>
          <a:p>
            <a:r>
              <a:rPr lang="en-US" sz="1200" kern="1200" baseline="0" dirty="0">
                <a:solidFill>
                  <a:schemeClr val="tx1"/>
                </a:solidFill>
                <a:latin typeface="Arial" pitchFamily="-109" charset="0"/>
                <a:ea typeface="+mn-ea"/>
                <a:cs typeface="+mn-cs"/>
              </a:rPr>
              <a:t>returned to the user but also any data that must be accessed to satisfy the query.</a:t>
            </a:r>
          </a:p>
          <a:p>
            <a:r>
              <a:rPr lang="en-US" sz="1200" kern="1200" baseline="0" dirty="0">
                <a:solidFill>
                  <a:schemeClr val="tx1"/>
                </a:solidFill>
                <a:latin typeface="Arial" pitchFamily="-109" charset="0"/>
                <a:ea typeface="+mn-ea"/>
                <a:cs typeface="+mn-cs"/>
              </a:rPr>
              <a:t>In this case, the query requires access to the Salary attribute, which is unauthorized</a:t>
            </a:r>
          </a:p>
          <a:p>
            <a:r>
              <a:rPr lang="en-US" sz="1200" kern="1200" baseline="0" dirty="0">
                <a:solidFill>
                  <a:schemeClr val="tx1"/>
                </a:solidFill>
                <a:latin typeface="Arial" pitchFamily="-109" charset="0"/>
                <a:ea typeface="+mn-ea"/>
                <a:cs typeface="+mn-cs"/>
              </a:rPr>
              <a:t>for this user; therefore, the query is rejected.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If classification is by row (</a:t>
            </a:r>
            <a:r>
              <a:rPr lang="en-US" sz="1200" kern="1200" baseline="0" dirty="0" err="1">
                <a:solidFill>
                  <a:schemeClr val="tx1"/>
                </a:solidFill>
                <a:latin typeface="Arial" pitchFamily="-109" charset="0"/>
                <a:ea typeface="+mn-ea"/>
                <a:cs typeface="+mn-cs"/>
              </a:rPr>
              <a:t>tuple</a:t>
            </a:r>
            <a:r>
              <a:rPr lang="en-US" sz="1200" kern="1200" baseline="0" dirty="0">
                <a:solidFill>
                  <a:schemeClr val="tx1"/>
                </a:solidFill>
                <a:latin typeface="Arial" pitchFamily="-109" charset="0"/>
                <a:ea typeface="+mn-ea"/>
                <a:cs typeface="+mn-cs"/>
              </a:rPr>
              <a:t>) rather than column, then the preceding query</a:t>
            </a:r>
          </a:p>
          <a:p>
            <a:r>
              <a:rPr lang="en-US" sz="1200" kern="1200" baseline="0" dirty="0">
                <a:solidFill>
                  <a:schemeClr val="tx1"/>
                </a:solidFill>
                <a:latin typeface="Arial" pitchFamily="-109" charset="0"/>
                <a:ea typeface="+mn-ea"/>
                <a:cs typeface="+mn-cs"/>
              </a:rPr>
              <a:t>does not pose an inference problem. Figure 13.10c shows that in the Employee table,</a:t>
            </a:r>
          </a:p>
          <a:p>
            <a:r>
              <a:rPr lang="en-US" sz="1200" kern="1200" baseline="0" dirty="0">
                <a:solidFill>
                  <a:schemeClr val="tx1"/>
                </a:solidFill>
                <a:latin typeface="Arial" pitchFamily="-109" charset="0"/>
                <a:ea typeface="+mn-ea"/>
                <a:cs typeface="+mn-cs"/>
              </a:rPr>
              <a:t>all rows corresponding to salaries greater than 50K are restricted. Because all such</a:t>
            </a:r>
          </a:p>
          <a:p>
            <a:r>
              <a:rPr lang="en-US" sz="1200" kern="1200" baseline="0" dirty="0">
                <a:solidFill>
                  <a:schemeClr val="tx1"/>
                </a:solidFill>
                <a:latin typeface="Arial" pitchFamily="-109" charset="0"/>
                <a:ea typeface="+mn-ea"/>
                <a:cs typeface="+mn-cs"/>
              </a:rPr>
              <a:t>records will be removed from the response to the preceding query, the inference</a:t>
            </a:r>
          </a:p>
          <a:p>
            <a:r>
              <a:rPr lang="en-US" sz="1200" kern="1200" baseline="0" dirty="0">
                <a:solidFill>
                  <a:schemeClr val="tx1"/>
                </a:solidFill>
                <a:latin typeface="Arial" pitchFamily="-109" charset="0"/>
                <a:ea typeface="+mn-ea"/>
                <a:cs typeface="+mn-cs"/>
              </a:rPr>
              <a:t>just discussed cannot occur. However, some information may be inferred, because a</a:t>
            </a:r>
          </a:p>
          <a:p>
            <a:r>
              <a:rPr lang="en-US" sz="1200" kern="1200" baseline="0" dirty="0">
                <a:solidFill>
                  <a:schemeClr val="tx1"/>
                </a:solidFill>
                <a:latin typeface="Arial" pitchFamily="-109" charset="0"/>
                <a:ea typeface="+mn-ea"/>
                <a:cs typeface="+mn-cs"/>
              </a:rPr>
              <a:t>null response indicates either that salaries above 50 are restricted, or no employee</a:t>
            </a:r>
          </a:p>
          <a:p>
            <a:r>
              <a:rPr lang="en-US" sz="1200" kern="1200" baseline="0" dirty="0">
                <a:solidFill>
                  <a:schemeClr val="tx1"/>
                </a:solidFill>
                <a:latin typeface="Arial" pitchFamily="-109" charset="0"/>
                <a:ea typeface="+mn-ea"/>
                <a:cs typeface="+mn-cs"/>
              </a:rPr>
              <a:t>has a salary greater than 50K.</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use of classification by rows instead of columns creates other inference</a:t>
            </a:r>
          </a:p>
          <a:p>
            <a:r>
              <a:rPr lang="en-US" sz="1200" kern="1200" baseline="0" dirty="0">
                <a:solidFill>
                  <a:schemeClr val="tx1"/>
                </a:solidFill>
                <a:latin typeface="Arial" pitchFamily="-109" charset="0"/>
                <a:ea typeface="+mn-ea"/>
                <a:cs typeface="+mn-cs"/>
              </a:rPr>
              <a:t>problems. For example, suppose we add a new Projects table to the database of</a:t>
            </a:r>
          </a:p>
          <a:p>
            <a:r>
              <a:rPr lang="en-US" sz="1200" kern="1200" baseline="0" dirty="0">
                <a:solidFill>
                  <a:schemeClr val="tx1"/>
                </a:solidFill>
                <a:latin typeface="Arial" pitchFamily="-109" charset="0"/>
                <a:ea typeface="+mn-ea"/>
                <a:cs typeface="+mn-cs"/>
              </a:rPr>
              <a:t>Figure13.9c consisting of attributes </a:t>
            </a:r>
            <a:r>
              <a:rPr lang="en-US" sz="1200" kern="1200" baseline="0" dirty="0" err="1">
                <a:solidFill>
                  <a:schemeClr val="tx1"/>
                </a:solidFill>
                <a:latin typeface="Arial" pitchFamily="-109" charset="0"/>
                <a:ea typeface="+mn-ea"/>
                <a:cs typeface="+mn-cs"/>
              </a:rPr>
              <a:t>Eid</a:t>
            </a:r>
            <a:r>
              <a:rPr lang="en-US" sz="1200" kern="1200" baseline="0" dirty="0">
                <a:solidFill>
                  <a:schemeClr val="tx1"/>
                </a:solidFill>
                <a:latin typeface="Arial" pitchFamily="-109" charset="0"/>
                <a:ea typeface="+mn-ea"/>
                <a:cs typeface="+mn-cs"/>
              </a:rPr>
              <a:t>, </a:t>
            </a:r>
            <a:r>
              <a:rPr lang="en-US" sz="1200" kern="1200" baseline="0" dirty="0" err="1">
                <a:solidFill>
                  <a:schemeClr val="tx1"/>
                </a:solidFill>
                <a:latin typeface="Arial" pitchFamily="-109" charset="0"/>
                <a:ea typeface="+mn-ea"/>
                <a:cs typeface="+mn-cs"/>
              </a:rPr>
              <a:t>ProjectID</a:t>
            </a:r>
            <a:r>
              <a:rPr lang="en-US" sz="1200" kern="1200" baseline="0" dirty="0">
                <a:solidFill>
                  <a:schemeClr val="tx1"/>
                </a:solidFill>
                <a:latin typeface="Arial" pitchFamily="-109" charset="0"/>
                <a:ea typeface="+mn-ea"/>
                <a:cs typeface="+mn-cs"/>
              </a:rPr>
              <a:t>, and </a:t>
            </a:r>
            <a:r>
              <a:rPr lang="en-US" sz="1200" kern="1200" baseline="0" dirty="0" err="1">
                <a:solidFill>
                  <a:schemeClr val="tx1"/>
                </a:solidFill>
                <a:latin typeface="Arial" pitchFamily="-109" charset="0"/>
                <a:ea typeface="+mn-ea"/>
                <a:cs typeface="+mn-cs"/>
              </a:rPr>
              <a:t>ProjectName</a:t>
            </a:r>
            <a:r>
              <a:rPr lang="en-US" sz="1200" kern="1200" baseline="0" dirty="0">
                <a:solidFill>
                  <a:schemeClr val="tx1"/>
                </a:solidFill>
                <a:latin typeface="Arial" pitchFamily="-109" charset="0"/>
                <a:ea typeface="+mn-ea"/>
                <a:cs typeface="+mn-cs"/>
              </a:rPr>
              <a:t>, where the</a:t>
            </a:r>
          </a:p>
          <a:p>
            <a:r>
              <a:rPr lang="en-US" sz="1200" kern="1200" baseline="0" dirty="0" err="1">
                <a:solidFill>
                  <a:schemeClr val="tx1"/>
                </a:solidFill>
                <a:latin typeface="Arial" pitchFamily="-109" charset="0"/>
                <a:ea typeface="+mn-ea"/>
                <a:cs typeface="+mn-cs"/>
              </a:rPr>
              <a:t>Eid</a:t>
            </a:r>
            <a:r>
              <a:rPr lang="en-US" sz="1200" kern="1200" baseline="0" dirty="0">
                <a:solidFill>
                  <a:schemeClr val="tx1"/>
                </a:solidFill>
                <a:latin typeface="Arial" pitchFamily="-109" charset="0"/>
                <a:ea typeface="+mn-ea"/>
                <a:cs typeface="+mn-cs"/>
              </a:rPr>
              <a:t> field in the Employee and Projects tables can be joined. Suppose that all records</a:t>
            </a:r>
          </a:p>
          <a:p>
            <a:r>
              <a:rPr lang="en-US" sz="1200" kern="1200" baseline="0" dirty="0">
                <a:solidFill>
                  <a:schemeClr val="tx1"/>
                </a:solidFill>
                <a:latin typeface="Arial" pitchFamily="-109" charset="0"/>
                <a:ea typeface="+mn-ea"/>
                <a:cs typeface="+mn-cs"/>
              </a:rPr>
              <a:t>in the Projects table are unrestricted except for projects with </a:t>
            </a:r>
            <a:r>
              <a:rPr lang="en-US" sz="1200" kern="1200" baseline="0" dirty="0" err="1">
                <a:solidFill>
                  <a:schemeClr val="tx1"/>
                </a:solidFill>
                <a:latin typeface="Arial" pitchFamily="-109" charset="0"/>
                <a:ea typeface="+mn-ea"/>
                <a:cs typeface="+mn-cs"/>
              </a:rPr>
              <a:t>ProjectID</a:t>
            </a:r>
            <a:r>
              <a:rPr lang="en-US" sz="1200" kern="1200" baseline="0" dirty="0">
                <a:solidFill>
                  <a:schemeClr val="tx1"/>
                </a:solidFill>
                <a:latin typeface="Arial" pitchFamily="-109" charset="0"/>
                <a:ea typeface="+mn-ea"/>
                <a:cs typeface="+mn-cs"/>
              </a:rPr>
              <a:t> 500 through</a:t>
            </a:r>
          </a:p>
          <a:p>
            <a:r>
              <a:rPr lang="en-US" sz="1200" kern="1200" baseline="0" dirty="0">
                <a:solidFill>
                  <a:schemeClr val="tx1"/>
                </a:solidFill>
                <a:latin typeface="Arial" pitchFamily="-109" charset="0"/>
                <a:ea typeface="+mn-ea"/>
                <a:cs typeface="+mn-cs"/>
              </a:rPr>
              <a:t>599. Consider the following request: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SELECT </a:t>
            </a:r>
            <a:r>
              <a:rPr lang="en-US" sz="1200" kern="1200" baseline="0" dirty="0" err="1">
                <a:solidFill>
                  <a:schemeClr val="tx1"/>
                </a:solidFill>
                <a:latin typeface="Arial" pitchFamily="-109" charset="0"/>
                <a:ea typeface="+mn-ea"/>
                <a:cs typeface="+mn-cs"/>
              </a:rPr>
              <a:t>Ename</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WHERE </a:t>
            </a:r>
            <a:r>
              <a:rPr lang="en-US" sz="1200" kern="1200" baseline="0" dirty="0" err="1">
                <a:solidFill>
                  <a:schemeClr val="tx1"/>
                </a:solidFill>
                <a:latin typeface="Arial" pitchFamily="-109" charset="0"/>
                <a:ea typeface="+mn-ea"/>
                <a:cs typeface="+mn-cs"/>
              </a:rPr>
              <a:t>Employee.Eid</a:t>
            </a:r>
            <a:r>
              <a:rPr lang="en-US" sz="1200" kern="1200" baseline="0" dirty="0">
                <a:solidFill>
                  <a:schemeClr val="tx1"/>
                </a:solidFill>
                <a:latin typeface="Arial" pitchFamily="-109" charset="0"/>
                <a:ea typeface="+mn-ea"/>
                <a:cs typeface="+mn-cs"/>
              </a:rPr>
              <a:t>  </a:t>
            </a:r>
            <a:r>
              <a:rPr lang="en-US" sz="1200" kern="1200" baseline="0" dirty="0" err="1">
                <a:solidFill>
                  <a:schemeClr val="tx1"/>
                </a:solidFill>
                <a:latin typeface="Arial" pitchFamily="-109" charset="0"/>
                <a:ea typeface="+mn-ea"/>
                <a:cs typeface="+mn-cs"/>
              </a:rPr>
              <a:t>Projects.Eid</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AND </a:t>
            </a:r>
            <a:r>
              <a:rPr lang="en-US" sz="1200" kern="1200" baseline="0" dirty="0" err="1">
                <a:solidFill>
                  <a:schemeClr val="tx1"/>
                </a:solidFill>
                <a:latin typeface="Arial" pitchFamily="-109" charset="0"/>
                <a:ea typeface="+mn-ea"/>
                <a:cs typeface="+mn-cs"/>
              </a:rPr>
              <a:t>Projects.ProjectID</a:t>
            </a:r>
            <a:r>
              <a:rPr lang="en-US" sz="1200" kern="1200" baseline="0" dirty="0">
                <a:solidFill>
                  <a:schemeClr val="tx1"/>
                </a:solidFill>
                <a:latin typeface="Arial" pitchFamily="-109" charset="0"/>
                <a:ea typeface="+mn-ea"/>
                <a:cs typeface="+mn-cs"/>
              </a:rPr>
              <a:t>  500</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request, if granted, returns information from the Employee table, which is</a:t>
            </a:r>
          </a:p>
          <a:p>
            <a:r>
              <a:rPr lang="en-US" sz="1200" kern="1200" baseline="0" dirty="0">
                <a:solidFill>
                  <a:schemeClr val="tx1"/>
                </a:solidFill>
                <a:latin typeface="Arial" pitchFamily="-109" charset="0"/>
                <a:ea typeface="+mn-ea"/>
                <a:cs typeface="+mn-cs"/>
              </a:rPr>
              <a:t>unrestricted, although it reveals restricted information, namely that the selected</a:t>
            </a:r>
          </a:p>
          <a:p>
            <a:r>
              <a:rPr lang="en-US" sz="1200" kern="1200" baseline="0" dirty="0">
                <a:solidFill>
                  <a:schemeClr val="tx1"/>
                </a:solidFill>
                <a:latin typeface="Arial" pitchFamily="-109" charset="0"/>
                <a:ea typeface="+mn-ea"/>
                <a:cs typeface="+mn-cs"/>
              </a:rPr>
              <a:t>employees are assigned to project 500. As before, the database system must consider</a:t>
            </a:r>
          </a:p>
          <a:p>
            <a:r>
              <a:rPr lang="en-US" sz="1200" kern="1200" baseline="0" dirty="0">
                <a:solidFill>
                  <a:schemeClr val="tx1"/>
                </a:solidFill>
                <a:latin typeface="Arial" pitchFamily="-109" charset="0"/>
                <a:ea typeface="+mn-ea"/>
                <a:cs typeface="+mn-cs"/>
              </a:rPr>
              <a:t>not just the data returned to the user but any data that must be accessed to satisfy</a:t>
            </a:r>
          </a:p>
          <a:p>
            <a:r>
              <a:rPr lang="en-US" sz="1200" kern="1200" baseline="0" dirty="0">
                <a:solidFill>
                  <a:schemeClr val="tx1"/>
                </a:solidFill>
                <a:latin typeface="Arial" pitchFamily="-109" charset="0"/>
                <a:ea typeface="+mn-ea"/>
                <a:cs typeface="+mn-cs"/>
              </a:rPr>
              <a:t>the query.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Classification by element does not introduce any new considerations. The</a:t>
            </a:r>
          </a:p>
          <a:p>
            <a:r>
              <a:rPr lang="en-US" sz="1200" kern="1200" baseline="0" dirty="0">
                <a:solidFill>
                  <a:schemeClr val="tx1"/>
                </a:solidFill>
                <a:latin typeface="Arial" pitchFamily="-109" charset="0"/>
                <a:ea typeface="+mn-ea"/>
                <a:cs typeface="+mn-cs"/>
              </a:rPr>
              <a:t>system must prevent not only a read up but also a query that must access higher-level</a:t>
            </a:r>
          </a:p>
          <a:p>
            <a:r>
              <a:rPr lang="en-US" sz="1200" kern="1200" baseline="0" dirty="0">
                <a:solidFill>
                  <a:schemeClr val="tx1"/>
                </a:solidFill>
                <a:latin typeface="Arial" pitchFamily="-109" charset="0"/>
                <a:ea typeface="+mn-ea"/>
                <a:cs typeface="+mn-cs"/>
              </a:rPr>
              <a:t>elements in order to satisfy the query.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As a general comment, we can say that dealing with read access is far simpler</a:t>
            </a:r>
          </a:p>
          <a:p>
            <a:r>
              <a:rPr lang="en-US" sz="1200" kern="1200" baseline="0" dirty="0">
                <a:solidFill>
                  <a:schemeClr val="tx1"/>
                </a:solidFill>
                <a:latin typeface="Arial" pitchFamily="-109" charset="0"/>
                <a:ea typeface="+mn-ea"/>
                <a:cs typeface="+mn-cs"/>
              </a:rPr>
              <a:t>if the classification granularity is database or table. If the entire database has a</a:t>
            </a:r>
          </a:p>
          <a:p>
            <a:r>
              <a:rPr lang="en-US" sz="1200" kern="1200" baseline="0" dirty="0">
                <a:solidFill>
                  <a:schemeClr val="tx1"/>
                </a:solidFill>
                <a:latin typeface="Arial" pitchFamily="-109" charset="0"/>
                <a:ea typeface="+mn-ea"/>
                <a:cs typeface="+mn-cs"/>
              </a:rPr>
              <a:t>single classification, then no new inference issues are raised. The same is true of</a:t>
            </a:r>
          </a:p>
          <a:p>
            <a:r>
              <a:rPr lang="en-US" sz="1200" kern="1200" baseline="0" dirty="0">
                <a:solidFill>
                  <a:schemeClr val="tx1"/>
                </a:solidFill>
                <a:latin typeface="Arial" pitchFamily="-109" charset="0"/>
                <a:ea typeface="+mn-ea"/>
                <a:cs typeface="+mn-cs"/>
              </a:rPr>
              <a:t>classification by table. If some finer-grained classification seems desirable, it might</a:t>
            </a:r>
          </a:p>
          <a:p>
            <a:r>
              <a:rPr lang="en-US" sz="1200" kern="1200" baseline="0" dirty="0">
                <a:solidFill>
                  <a:schemeClr val="tx1"/>
                </a:solidFill>
                <a:latin typeface="Arial" pitchFamily="-109" charset="0"/>
                <a:ea typeface="+mn-ea"/>
                <a:cs typeface="+mn-cs"/>
              </a:rPr>
              <a:t>be possible to achieve the same effect by splitting tables.</a:t>
            </a:r>
            <a:endParaRPr lang="en-US" dirty="0">
              <a:latin typeface="Times" pitchFamily="-109" charset="0"/>
            </a:endParaRPr>
          </a:p>
        </p:txBody>
      </p:sp>
    </p:spTree>
    <p:extLst>
      <p:ext uri="{BB962C8B-B14F-4D97-AF65-F5344CB8AC3E}">
        <p14:creationId xmlns:p14="http://schemas.microsoft.com/office/powerpoint/2010/main" val="33198115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688E256-BFB5-564A-B829-BA1C9C476ACD}" type="slidenum">
              <a:rPr lang="en-AU"/>
              <a:pPr/>
              <a:t>25</a:t>
            </a:fld>
            <a:endParaRPr lang="en-AU"/>
          </a:p>
        </p:txBody>
      </p:sp>
      <p:sp>
        <p:nvSpPr>
          <p:cNvPr id="253954" name="Rectangle 2"/>
          <p:cNvSpPr>
            <a:spLocks noGrp="1" noRot="1" noChangeAspect="1" noChangeArrowheads="1" noTextEdit="1"/>
          </p:cNvSpPr>
          <p:nvPr>
            <p:ph type="sldImg"/>
          </p:nvPr>
        </p:nvSpPr>
        <p:spPr>
          <a:ln/>
        </p:spPr>
      </p:sp>
      <p:sp>
        <p:nvSpPr>
          <p:cNvPr id="253955"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For write access, a database system needs to enforce the *-security</a:t>
            </a:r>
          </a:p>
          <a:p>
            <a:r>
              <a:rPr lang="en-US" sz="1200" b="0" kern="1200" baseline="0" dirty="0">
                <a:solidFill>
                  <a:schemeClr val="tx1"/>
                </a:solidFill>
                <a:latin typeface="Arial" pitchFamily="-109" charset="0"/>
                <a:ea typeface="+mn-ea"/>
                <a:cs typeface="+mn-cs"/>
              </a:rPr>
              <a:t>rule (no write down). But this is not as simple as it may seem. Consider the following</a:t>
            </a:r>
          </a:p>
          <a:p>
            <a:r>
              <a:rPr lang="en-US" sz="1200" b="0" kern="1200" baseline="0" dirty="0">
                <a:solidFill>
                  <a:schemeClr val="tx1"/>
                </a:solidFill>
                <a:latin typeface="Arial" pitchFamily="-109" charset="0"/>
                <a:ea typeface="+mn-ea"/>
                <a:cs typeface="+mn-cs"/>
              </a:rPr>
              <a:t>situation. Suppose the classification granularity is finer than the table level (i.e., by</a:t>
            </a:r>
          </a:p>
          <a:p>
            <a:r>
              <a:rPr lang="en-US" sz="1200" b="0" kern="1200" baseline="0" dirty="0">
                <a:solidFill>
                  <a:schemeClr val="tx1"/>
                </a:solidFill>
                <a:latin typeface="Arial" pitchFamily="-109" charset="0"/>
                <a:ea typeface="+mn-ea"/>
                <a:cs typeface="+mn-cs"/>
              </a:rPr>
              <a:t>column, by row, or by element) and that a user with a low clearance (unrestricted)</a:t>
            </a:r>
          </a:p>
          <a:p>
            <a:r>
              <a:rPr lang="en-US" sz="1200" b="0" kern="1200" baseline="0" dirty="0">
                <a:solidFill>
                  <a:schemeClr val="tx1"/>
                </a:solidFill>
                <a:latin typeface="Arial" pitchFamily="-109" charset="0"/>
                <a:ea typeface="+mn-ea"/>
                <a:cs typeface="+mn-cs"/>
              </a:rPr>
              <a:t>requests the insertion of a row with the same primary key as an existing row where</a:t>
            </a:r>
          </a:p>
          <a:p>
            <a:r>
              <a:rPr lang="en-US" sz="1200" b="0" kern="1200" baseline="0" dirty="0">
                <a:solidFill>
                  <a:schemeClr val="tx1"/>
                </a:solidFill>
                <a:latin typeface="Arial" pitchFamily="-109" charset="0"/>
                <a:ea typeface="+mn-ea"/>
                <a:cs typeface="+mn-cs"/>
              </a:rPr>
              <a:t>the row or one of its elements is at a higher level. The DBMS has essentially three</a:t>
            </a:r>
          </a:p>
          <a:p>
            <a:r>
              <a:rPr lang="en-US" sz="1200" b="0" kern="1200" baseline="0" dirty="0">
                <a:solidFill>
                  <a:schemeClr val="tx1"/>
                </a:solidFill>
                <a:latin typeface="Arial" pitchFamily="-109" charset="0"/>
                <a:ea typeface="+mn-ea"/>
                <a:cs typeface="+mn-cs"/>
              </a:rPr>
              <a:t>choices: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Notify the user that a row with the same primary key already exists and reject</a:t>
            </a:r>
          </a:p>
          <a:p>
            <a:r>
              <a:rPr lang="en-US" sz="1200" b="0" kern="1200" baseline="0" dirty="0">
                <a:solidFill>
                  <a:schemeClr val="tx1"/>
                </a:solidFill>
                <a:latin typeface="Arial" pitchFamily="-109" charset="0"/>
                <a:ea typeface="+mn-ea"/>
                <a:cs typeface="+mn-cs"/>
              </a:rPr>
              <a:t>the insertions. This is undesirable because it informs the user of the existence</a:t>
            </a:r>
          </a:p>
          <a:p>
            <a:r>
              <a:rPr lang="en-US" sz="1200" b="0" kern="1200" baseline="0" dirty="0">
                <a:solidFill>
                  <a:schemeClr val="tx1"/>
                </a:solidFill>
                <a:latin typeface="Arial" pitchFamily="-109" charset="0"/>
                <a:ea typeface="+mn-ea"/>
                <a:cs typeface="+mn-cs"/>
              </a:rPr>
              <a:t>of a higher-level row with the specified primary key value.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Replace the existing row with the new row classified at the lower level. This is</a:t>
            </a:r>
          </a:p>
          <a:p>
            <a:r>
              <a:rPr lang="en-US" sz="1200" b="0" kern="1200" baseline="0" dirty="0">
                <a:solidFill>
                  <a:schemeClr val="tx1"/>
                </a:solidFill>
                <a:latin typeface="Arial" pitchFamily="-109" charset="0"/>
                <a:ea typeface="+mn-ea"/>
                <a:cs typeface="+mn-cs"/>
              </a:rPr>
              <a:t>undesirable because it would allow the user to overwrite data not visible to the</a:t>
            </a:r>
          </a:p>
          <a:p>
            <a:r>
              <a:rPr lang="en-US" sz="1200" b="0" kern="1200" baseline="0" dirty="0">
                <a:solidFill>
                  <a:schemeClr val="tx1"/>
                </a:solidFill>
                <a:latin typeface="Arial" pitchFamily="-109" charset="0"/>
                <a:ea typeface="+mn-ea"/>
                <a:cs typeface="+mn-cs"/>
              </a:rPr>
              <a:t>user, thus compromising data integrity.</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3. Insert the new row at the lower level without modifying the existing row at the</a:t>
            </a:r>
          </a:p>
          <a:p>
            <a:r>
              <a:rPr lang="en-US" sz="1200" b="0" kern="1200" baseline="0" dirty="0">
                <a:solidFill>
                  <a:schemeClr val="tx1"/>
                </a:solidFill>
                <a:latin typeface="Arial" pitchFamily="-109" charset="0"/>
                <a:ea typeface="+mn-ea"/>
                <a:cs typeface="+mn-cs"/>
              </a:rPr>
              <a:t>higher level. This is known as </a:t>
            </a:r>
            <a:r>
              <a:rPr lang="en-US" sz="1200" b="0" kern="1200" baseline="0" dirty="0" err="1">
                <a:solidFill>
                  <a:schemeClr val="tx1"/>
                </a:solidFill>
                <a:latin typeface="Arial" pitchFamily="-109" charset="0"/>
                <a:ea typeface="+mn-ea"/>
                <a:cs typeface="+mn-cs"/>
              </a:rPr>
              <a:t>polyinstantiation</a:t>
            </a:r>
            <a:r>
              <a:rPr lang="en-US" sz="1200" b="0" kern="1200" baseline="0" dirty="0">
                <a:solidFill>
                  <a:schemeClr val="tx1"/>
                </a:solidFill>
                <a:latin typeface="Arial" pitchFamily="-109" charset="0"/>
                <a:ea typeface="+mn-ea"/>
                <a:cs typeface="+mn-cs"/>
              </a:rPr>
              <a:t> . This avoids the inference and</a:t>
            </a:r>
          </a:p>
          <a:p>
            <a:r>
              <a:rPr lang="en-US" sz="1200" b="0" kern="1200" baseline="0" dirty="0">
                <a:solidFill>
                  <a:schemeClr val="tx1"/>
                </a:solidFill>
                <a:latin typeface="Arial" pitchFamily="-109" charset="0"/>
                <a:ea typeface="+mn-ea"/>
                <a:cs typeface="+mn-cs"/>
              </a:rPr>
              <a:t>data integrity problems but creates a database with conflicting entries.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same alternatives apply when a user attempts to update a row rather than</a:t>
            </a:r>
          </a:p>
          <a:p>
            <a:r>
              <a:rPr lang="en-US" sz="1200" b="0" kern="1200" baseline="0" dirty="0">
                <a:solidFill>
                  <a:schemeClr val="tx1"/>
                </a:solidFill>
                <a:latin typeface="Arial" pitchFamily="-109" charset="0"/>
                <a:ea typeface="+mn-ea"/>
                <a:cs typeface="+mn-cs"/>
              </a:rPr>
              <a:t>insert a row. To illustrate the effect of </a:t>
            </a:r>
            <a:r>
              <a:rPr lang="en-US" sz="1200" b="0" kern="1200" baseline="0" dirty="0" err="1">
                <a:solidFill>
                  <a:schemeClr val="tx1"/>
                </a:solidFill>
                <a:latin typeface="Arial" pitchFamily="-109" charset="0"/>
                <a:ea typeface="+mn-ea"/>
                <a:cs typeface="+mn-cs"/>
              </a:rPr>
              <a:t>polyinstantiation</a:t>
            </a:r>
            <a:r>
              <a:rPr lang="en-US" sz="1200" b="0" kern="1200" baseline="0" dirty="0">
                <a:solidFill>
                  <a:schemeClr val="tx1"/>
                </a:solidFill>
                <a:latin typeface="Arial" pitchFamily="-109" charset="0"/>
                <a:ea typeface="+mn-ea"/>
                <a:cs typeface="+mn-cs"/>
              </a:rPr>
              <a:t>, consider the following</a:t>
            </a:r>
          </a:p>
          <a:p>
            <a:r>
              <a:rPr lang="en-US" sz="1200" b="0" kern="1200" baseline="0" dirty="0">
                <a:solidFill>
                  <a:schemeClr val="tx1"/>
                </a:solidFill>
                <a:latin typeface="Arial" pitchFamily="-109" charset="0"/>
                <a:ea typeface="+mn-ea"/>
                <a:cs typeface="+mn-cs"/>
              </a:rPr>
              <a:t>query applied to Figure 13.9c by a user with a low clearance (U).</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INSERT INTO Employee</a:t>
            </a:r>
          </a:p>
          <a:p>
            <a:r>
              <a:rPr lang="en-US" sz="1200" b="0" kern="1200" baseline="0" dirty="0">
                <a:solidFill>
                  <a:schemeClr val="tx1"/>
                </a:solidFill>
                <a:latin typeface="Arial" pitchFamily="-109" charset="0"/>
                <a:ea typeface="+mn-ea"/>
                <a:cs typeface="+mn-cs"/>
              </a:rPr>
              <a:t>VALUES (James,8,35K,9664,U)</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table already contains a row for James with a higher salary level, which</a:t>
            </a:r>
          </a:p>
          <a:p>
            <a:r>
              <a:rPr lang="en-US" sz="1200" b="0" kern="1200" baseline="0" dirty="0">
                <a:solidFill>
                  <a:schemeClr val="tx1"/>
                </a:solidFill>
                <a:latin typeface="Arial" pitchFamily="-109" charset="0"/>
                <a:ea typeface="+mn-ea"/>
                <a:cs typeface="+mn-cs"/>
              </a:rPr>
              <a:t>necessitates classifying the row as restricted. This new </a:t>
            </a:r>
            <a:r>
              <a:rPr lang="en-US" sz="1200" b="0" kern="1200" baseline="0" dirty="0" err="1">
                <a:solidFill>
                  <a:schemeClr val="tx1"/>
                </a:solidFill>
                <a:latin typeface="Arial" pitchFamily="-109" charset="0"/>
                <a:ea typeface="+mn-ea"/>
                <a:cs typeface="+mn-cs"/>
              </a:rPr>
              <a:t>tuple</a:t>
            </a:r>
            <a:r>
              <a:rPr lang="en-US" sz="1200" b="0" kern="1200" baseline="0" dirty="0">
                <a:solidFill>
                  <a:schemeClr val="tx1"/>
                </a:solidFill>
                <a:latin typeface="Arial" pitchFamily="-109" charset="0"/>
                <a:ea typeface="+mn-ea"/>
                <a:cs typeface="+mn-cs"/>
              </a:rPr>
              <a:t> would have an unrestricted</a:t>
            </a:r>
          </a:p>
          <a:p>
            <a:r>
              <a:rPr lang="en-US" sz="1200" b="0" kern="1200" baseline="0" dirty="0">
                <a:solidFill>
                  <a:schemeClr val="tx1"/>
                </a:solidFill>
                <a:latin typeface="Arial" pitchFamily="-109" charset="0"/>
                <a:ea typeface="+mn-ea"/>
                <a:cs typeface="+mn-cs"/>
              </a:rPr>
              <a:t>classification. The same effect would be produced by an update: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UPDATE Employee</a:t>
            </a:r>
          </a:p>
          <a:p>
            <a:r>
              <a:rPr lang="en-US" sz="1200" b="0" kern="1200" baseline="0" dirty="0">
                <a:solidFill>
                  <a:schemeClr val="tx1"/>
                </a:solidFill>
                <a:latin typeface="Arial" pitchFamily="-109" charset="0"/>
                <a:ea typeface="+mn-ea"/>
                <a:cs typeface="+mn-cs"/>
              </a:rPr>
              <a:t>SET Salary35K</a:t>
            </a:r>
          </a:p>
          <a:p>
            <a:r>
              <a:rPr lang="en-US" sz="1200" b="0" kern="1200" baseline="0" dirty="0">
                <a:solidFill>
                  <a:schemeClr val="tx1"/>
                </a:solidFill>
                <a:latin typeface="Arial" pitchFamily="-109" charset="0"/>
                <a:ea typeface="+mn-ea"/>
                <a:cs typeface="+mn-cs"/>
              </a:rPr>
              <a:t>WHERE Eid9664</a:t>
            </a:r>
            <a:endParaRPr lang="en-US" b="0" dirty="0">
              <a:latin typeface="Times New Roman" pitchFamily="-109" charset="0"/>
            </a:endParaRPr>
          </a:p>
        </p:txBody>
      </p:sp>
    </p:spTree>
    <p:extLst>
      <p:ext uri="{BB962C8B-B14F-4D97-AF65-F5344CB8AC3E}">
        <p14:creationId xmlns:p14="http://schemas.microsoft.com/office/powerpoint/2010/main" val="11420621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a:solidFill>
                  <a:schemeClr val="tx1"/>
                </a:solidFill>
                <a:latin typeface="Arial" pitchFamily="-109" charset="0"/>
                <a:ea typeface="+mn-ea"/>
                <a:cs typeface="+mn-cs"/>
              </a:rPr>
              <a:t>The result is unsettling ( Figure 13.10 ). Clearly, James can only have one salary</a:t>
            </a:r>
          </a:p>
          <a:p>
            <a:r>
              <a:rPr lang="en-US" sz="1200" kern="1200" baseline="0" dirty="0">
                <a:solidFill>
                  <a:schemeClr val="tx1"/>
                </a:solidFill>
                <a:latin typeface="Arial" pitchFamily="-109" charset="0"/>
                <a:ea typeface="+mn-ea"/>
                <a:cs typeface="+mn-cs"/>
              </a:rPr>
              <a:t>and therefore one of the two rows is false. The motivation for this is to prevent</a:t>
            </a:r>
          </a:p>
          <a:p>
            <a:r>
              <a:rPr lang="en-US" sz="1200" kern="1200" baseline="0" dirty="0">
                <a:solidFill>
                  <a:schemeClr val="tx1"/>
                </a:solidFill>
                <a:latin typeface="Arial" pitchFamily="-109" charset="0"/>
                <a:ea typeface="+mn-ea"/>
                <a:cs typeface="+mn-cs"/>
              </a:rPr>
              <a:t>inference. If a unrestricted user queries the salary of James in the original database,</a:t>
            </a:r>
          </a:p>
          <a:p>
            <a:r>
              <a:rPr lang="en-US" sz="1200" kern="1200" baseline="0" dirty="0">
                <a:solidFill>
                  <a:schemeClr val="tx1"/>
                </a:solidFill>
                <a:latin typeface="Arial" pitchFamily="-109" charset="0"/>
                <a:ea typeface="+mn-ea"/>
                <a:cs typeface="+mn-cs"/>
              </a:rPr>
              <a:t>the user’s request is rejected and the user may infer that salary is greater than 50K.</a:t>
            </a:r>
          </a:p>
          <a:p>
            <a:r>
              <a:rPr lang="en-US" sz="1200" kern="1200" baseline="0" dirty="0">
                <a:solidFill>
                  <a:schemeClr val="tx1"/>
                </a:solidFill>
                <a:latin typeface="Arial" pitchFamily="-109" charset="0"/>
                <a:ea typeface="+mn-ea"/>
                <a:cs typeface="+mn-cs"/>
              </a:rPr>
              <a:t>The inclusion of the “false” row provides a form of cover for the true salary of James.</a:t>
            </a:r>
          </a:p>
          <a:p>
            <a:r>
              <a:rPr lang="en-US" sz="1200" kern="1200" baseline="0" dirty="0">
                <a:solidFill>
                  <a:schemeClr val="tx1"/>
                </a:solidFill>
                <a:latin typeface="Arial" pitchFamily="-109" charset="0"/>
                <a:ea typeface="+mn-ea"/>
                <a:cs typeface="+mn-cs"/>
              </a:rPr>
              <a:t>Although the approach may appear unsatisfactory, there have been a number of</a:t>
            </a:r>
          </a:p>
          <a:p>
            <a:r>
              <a:rPr lang="en-US" sz="1200" kern="1200" baseline="0" dirty="0">
                <a:solidFill>
                  <a:schemeClr val="tx1"/>
                </a:solidFill>
                <a:latin typeface="Arial" pitchFamily="-109" charset="0"/>
                <a:ea typeface="+mn-ea"/>
                <a:cs typeface="+mn-cs"/>
              </a:rPr>
              <a:t>designs and implementations of </a:t>
            </a:r>
            <a:r>
              <a:rPr lang="en-US" sz="1200" kern="1200" baseline="0" dirty="0" err="1">
                <a:solidFill>
                  <a:schemeClr val="tx1"/>
                </a:solidFill>
                <a:latin typeface="Arial" pitchFamily="-109" charset="0"/>
                <a:ea typeface="+mn-ea"/>
                <a:cs typeface="+mn-cs"/>
              </a:rPr>
              <a:t>polyinstantiation</a:t>
            </a:r>
            <a:r>
              <a:rPr lang="en-US" sz="1200" kern="1200" baseline="0" dirty="0">
                <a:solidFill>
                  <a:schemeClr val="tx1"/>
                </a:solidFill>
                <a:latin typeface="Arial" pitchFamily="-109" charset="0"/>
                <a:ea typeface="+mn-ea"/>
                <a:cs typeface="+mn-cs"/>
              </a:rPr>
              <a:t> [BERT95].</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problem can be avoided by using a classification granularity of database</a:t>
            </a:r>
          </a:p>
          <a:p>
            <a:r>
              <a:rPr lang="en-US" sz="1200" kern="1200" baseline="0" dirty="0">
                <a:solidFill>
                  <a:schemeClr val="tx1"/>
                </a:solidFill>
                <a:latin typeface="Arial" pitchFamily="-109" charset="0"/>
                <a:ea typeface="+mn-ea"/>
                <a:cs typeface="+mn-cs"/>
              </a:rPr>
              <a:t>or table, and in many applications, such granularity is all that is needed.</a:t>
            </a:r>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26</a:t>
            </a:fld>
            <a:endParaRPr lang="en-AU"/>
          </a:p>
        </p:txBody>
      </p:sp>
    </p:spTree>
    <p:extLst>
      <p:ext uri="{BB962C8B-B14F-4D97-AF65-F5344CB8AC3E}">
        <p14:creationId xmlns:p14="http://schemas.microsoft.com/office/powerpoint/2010/main" val="737941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01837EA-EB8D-1B4A-A63E-EDC2133FCB4A}" type="slidenum">
              <a:rPr lang="en-AU"/>
              <a:pPr/>
              <a:t>27</a:t>
            </a:fld>
            <a:endParaRPr lang="en-AU"/>
          </a:p>
        </p:txBody>
      </p:sp>
      <p:sp>
        <p:nvSpPr>
          <p:cNvPr id="256002" name="Rectangle 2"/>
          <p:cNvSpPr>
            <a:spLocks noGrp="1" noRot="1" noChangeAspect="1" noChangeArrowheads="1" noTextEdit="1"/>
          </p:cNvSpPr>
          <p:nvPr>
            <p:ph type="sldImg"/>
          </p:nvPr>
        </p:nvSpPr>
        <p:spPr>
          <a:ln/>
        </p:spPr>
      </p:sp>
      <p:sp>
        <p:nvSpPr>
          <p:cNvPr id="256003"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The trusted platform module (TPM) is a concept being standardized by an industry</a:t>
            </a:r>
          </a:p>
          <a:p>
            <a:r>
              <a:rPr lang="en-US" sz="1200" b="0" kern="1200" baseline="0" dirty="0">
                <a:solidFill>
                  <a:schemeClr val="tx1"/>
                </a:solidFill>
                <a:latin typeface="Arial" pitchFamily="-109" charset="0"/>
                <a:ea typeface="+mn-ea"/>
                <a:cs typeface="+mn-cs"/>
              </a:rPr>
              <a:t>consortium, the Trusted Computing Group. The TPM is a hardware module that</a:t>
            </a:r>
          </a:p>
          <a:p>
            <a:r>
              <a:rPr lang="en-US" sz="1200" b="0" kern="1200" baseline="0" dirty="0">
                <a:solidFill>
                  <a:schemeClr val="tx1"/>
                </a:solidFill>
                <a:latin typeface="Arial" pitchFamily="-109" charset="0"/>
                <a:ea typeface="+mn-ea"/>
                <a:cs typeface="+mn-cs"/>
              </a:rPr>
              <a:t>is at the heart of a hardware/software approach to trusted computing. Indeed, the</a:t>
            </a:r>
          </a:p>
          <a:p>
            <a:r>
              <a:rPr lang="en-US" sz="1200" b="0" kern="1200" baseline="0" dirty="0">
                <a:solidFill>
                  <a:schemeClr val="tx1"/>
                </a:solidFill>
                <a:latin typeface="Arial" pitchFamily="-109" charset="0"/>
                <a:ea typeface="+mn-ea"/>
                <a:cs typeface="+mn-cs"/>
              </a:rPr>
              <a:t>term trusted computing (TC) is now used in the industry to refer to this type of</a:t>
            </a:r>
          </a:p>
          <a:p>
            <a:r>
              <a:rPr lang="en-US" sz="1200" b="0" kern="1200" baseline="0" dirty="0">
                <a:solidFill>
                  <a:schemeClr val="tx1"/>
                </a:solidFill>
                <a:latin typeface="Arial" pitchFamily="-109" charset="0"/>
                <a:ea typeface="+mn-ea"/>
                <a:cs typeface="+mn-cs"/>
              </a:rPr>
              <a:t>hardware/software approach.</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TC approach employs a TPM chip in personal computer motherboard</a:t>
            </a:r>
          </a:p>
          <a:p>
            <a:r>
              <a:rPr lang="en-US" sz="1200" b="0" kern="1200" baseline="0" dirty="0">
                <a:solidFill>
                  <a:schemeClr val="tx1"/>
                </a:solidFill>
                <a:latin typeface="Arial" pitchFamily="-109" charset="0"/>
                <a:ea typeface="+mn-ea"/>
                <a:cs typeface="+mn-cs"/>
              </a:rPr>
              <a:t>or a smart card or integrated into the main processor, together with hardware and</a:t>
            </a:r>
          </a:p>
          <a:p>
            <a:r>
              <a:rPr lang="en-US" sz="1200" b="0" kern="1200" baseline="0" dirty="0">
                <a:solidFill>
                  <a:schemeClr val="tx1"/>
                </a:solidFill>
                <a:latin typeface="Arial" pitchFamily="-109" charset="0"/>
                <a:ea typeface="+mn-ea"/>
                <a:cs typeface="+mn-cs"/>
              </a:rPr>
              <a:t>software that in some sense has been approved or certified to work with the TPM.</a:t>
            </a:r>
          </a:p>
          <a:p>
            <a:r>
              <a:rPr lang="en-US" sz="1200" b="0" kern="1200" baseline="0" dirty="0">
                <a:solidFill>
                  <a:schemeClr val="tx1"/>
                </a:solidFill>
                <a:latin typeface="Arial" pitchFamily="-109" charset="0"/>
                <a:ea typeface="+mn-ea"/>
                <a:cs typeface="+mn-cs"/>
              </a:rPr>
              <a:t>We can briefly describe the TC approach as follows. The TPM generates keys that</a:t>
            </a:r>
          </a:p>
          <a:p>
            <a:r>
              <a:rPr lang="en-US" sz="1200" b="0" kern="1200" baseline="0" dirty="0">
                <a:solidFill>
                  <a:schemeClr val="tx1"/>
                </a:solidFill>
                <a:latin typeface="Arial" pitchFamily="-109" charset="0"/>
                <a:ea typeface="+mn-ea"/>
                <a:cs typeface="+mn-cs"/>
              </a:rPr>
              <a:t>it shares with vulnerable components that pass data around the system, such as</a:t>
            </a:r>
          </a:p>
          <a:p>
            <a:r>
              <a:rPr lang="en-US" sz="1200" b="0" kern="1200" baseline="0" dirty="0">
                <a:solidFill>
                  <a:schemeClr val="tx1"/>
                </a:solidFill>
                <a:latin typeface="Arial" pitchFamily="-109" charset="0"/>
                <a:ea typeface="+mn-ea"/>
                <a:cs typeface="+mn-cs"/>
              </a:rPr>
              <a:t>storage devices, memory components, and audio/visual hardware. The keys can be</a:t>
            </a:r>
          </a:p>
          <a:p>
            <a:r>
              <a:rPr lang="en-US" sz="1200" b="0" kern="1200" baseline="0" dirty="0">
                <a:solidFill>
                  <a:schemeClr val="tx1"/>
                </a:solidFill>
                <a:latin typeface="Arial" pitchFamily="-109" charset="0"/>
                <a:ea typeface="+mn-ea"/>
                <a:cs typeface="+mn-cs"/>
              </a:rPr>
              <a:t>used to encrypt the data that flow throughout the machine. The TPM also works</a:t>
            </a:r>
          </a:p>
          <a:p>
            <a:r>
              <a:rPr lang="en-US" sz="1200" b="0" kern="1200" baseline="0" dirty="0">
                <a:solidFill>
                  <a:schemeClr val="tx1"/>
                </a:solidFill>
                <a:latin typeface="Arial" pitchFamily="-109" charset="0"/>
                <a:ea typeface="+mn-ea"/>
                <a:cs typeface="+mn-cs"/>
              </a:rPr>
              <a:t>with TC-enabled software, including the OS and applications. The software can be</a:t>
            </a:r>
          </a:p>
          <a:p>
            <a:r>
              <a:rPr lang="en-US" sz="1200" b="0" kern="1200" baseline="0" dirty="0">
                <a:solidFill>
                  <a:schemeClr val="tx1"/>
                </a:solidFill>
                <a:latin typeface="Arial" pitchFamily="-109" charset="0"/>
                <a:ea typeface="+mn-ea"/>
                <a:cs typeface="+mn-cs"/>
              </a:rPr>
              <a:t>assured that the data it receives are trustworthy, and the system can be assured that</a:t>
            </a:r>
          </a:p>
          <a:p>
            <a:r>
              <a:rPr lang="en-US" sz="1200" b="0" kern="1200" baseline="0" dirty="0">
                <a:solidFill>
                  <a:schemeClr val="tx1"/>
                </a:solidFill>
                <a:latin typeface="Arial" pitchFamily="-109" charset="0"/>
                <a:ea typeface="+mn-ea"/>
                <a:cs typeface="+mn-cs"/>
              </a:rPr>
              <a:t>the software itself is trustworthy.</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achieve these features, TC provides three basic services: authenticated</a:t>
            </a:r>
          </a:p>
          <a:p>
            <a:r>
              <a:rPr lang="en-US" sz="1200" b="0" kern="1200" baseline="0" dirty="0">
                <a:solidFill>
                  <a:schemeClr val="tx1"/>
                </a:solidFill>
                <a:latin typeface="Arial" pitchFamily="-109" charset="0"/>
                <a:ea typeface="+mn-ea"/>
                <a:cs typeface="+mn-cs"/>
              </a:rPr>
              <a:t>boot, certification, and encryption.</a:t>
            </a:r>
            <a:endParaRPr lang="en-US" b="0" dirty="0">
              <a:latin typeface="Times New Roman" pitchFamily="-109" charset="0"/>
            </a:endParaRPr>
          </a:p>
        </p:txBody>
      </p:sp>
    </p:spTree>
    <p:extLst>
      <p:ext uri="{BB962C8B-B14F-4D97-AF65-F5344CB8AC3E}">
        <p14:creationId xmlns:p14="http://schemas.microsoft.com/office/powerpoint/2010/main" val="23244196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003801-8ABF-474D-943E-A1F4C59C24BC}" type="slidenum">
              <a:rPr lang="en-AU"/>
              <a:pPr/>
              <a:t>28</a:t>
            </a:fld>
            <a:endParaRPr lang="en-AU"/>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authenticated boot service is responsible for booting the entire operating</a:t>
            </a:r>
          </a:p>
          <a:p>
            <a:r>
              <a:rPr lang="en-US" sz="1200" kern="1200" baseline="0" dirty="0">
                <a:solidFill>
                  <a:schemeClr val="tx1"/>
                </a:solidFill>
                <a:latin typeface="Arial" pitchFamily="-109" charset="0"/>
                <a:ea typeface="+mn-ea"/>
                <a:cs typeface="+mn-cs"/>
              </a:rPr>
              <a:t>system in stages and assuring that each portion of the OS, as it is loaded, is a</a:t>
            </a:r>
          </a:p>
          <a:p>
            <a:r>
              <a:rPr lang="en-US" sz="1200" kern="1200" baseline="0" dirty="0">
                <a:solidFill>
                  <a:schemeClr val="tx1"/>
                </a:solidFill>
                <a:latin typeface="Arial" pitchFamily="-109" charset="0"/>
                <a:ea typeface="+mn-ea"/>
                <a:cs typeface="+mn-cs"/>
              </a:rPr>
              <a:t>version that is approved for use. Typically, an OS boot begins with a small piece</a:t>
            </a:r>
          </a:p>
          <a:p>
            <a:r>
              <a:rPr lang="en-US" sz="1200" kern="1200" baseline="0" dirty="0">
                <a:solidFill>
                  <a:schemeClr val="tx1"/>
                </a:solidFill>
                <a:latin typeface="Arial" pitchFamily="-109" charset="0"/>
                <a:ea typeface="+mn-ea"/>
                <a:cs typeface="+mn-cs"/>
              </a:rPr>
              <a:t>of code in the Boot ROM. This piece brings in more code from the Boot Block</a:t>
            </a:r>
          </a:p>
          <a:p>
            <a:r>
              <a:rPr lang="en-US" sz="1200" kern="1200" baseline="0" dirty="0">
                <a:solidFill>
                  <a:schemeClr val="tx1"/>
                </a:solidFill>
                <a:latin typeface="Arial" pitchFamily="-109" charset="0"/>
                <a:ea typeface="+mn-ea"/>
                <a:cs typeface="+mn-cs"/>
              </a:rPr>
              <a:t>on the hard drive and transfers execution to that code. This process continues</a:t>
            </a:r>
          </a:p>
          <a:p>
            <a:r>
              <a:rPr lang="en-US" sz="1200" kern="1200" baseline="0" dirty="0">
                <a:solidFill>
                  <a:schemeClr val="tx1"/>
                </a:solidFill>
                <a:latin typeface="Arial" pitchFamily="-109" charset="0"/>
                <a:ea typeface="+mn-ea"/>
                <a:cs typeface="+mn-cs"/>
              </a:rPr>
              <a:t>with more and larger blocks of the OS code being brought in until the entire OS</a:t>
            </a:r>
          </a:p>
          <a:p>
            <a:r>
              <a:rPr lang="en-US" sz="1200" kern="1200" baseline="0" dirty="0">
                <a:solidFill>
                  <a:schemeClr val="tx1"/>
                </a:solidFill>
                <a:latin typeface="Arial" pitchFamily="-109" charset="0"/>
                <a:ea typeface="+mn-ea"/>
                <a:cs typeface="+mn-cs"/>
              </a:rPr>
              <a:t>boot procedure is complete and the resident OS is booted. At each stage, the</a:t>
            </a:r>
          </a:p>
          <a:p>
            <a:r>
              <a:rPr lang="en-US" sz="1200" kern="1200" baseline="0" dirty="0">
                <a:solidFill>
                  <a:schemeClr val="tx1"/>
                </a:solidFill>
                <a:latin typeface="Arial" pitchFamily="-109" charset="0"/>
                <a:ea typeface="+mn-ea"/>
                <a:cs typeface="+mn-cs"/>
              </a:rPr>
              <a:t>TC hardware checks that valid software has been brought in. This may be done</a:t>
            </a:r>
          </a:p>
          <a:p>
            <a:r>
              <a:rPr lang="en-US" sz="1200" kern="1200" baseline="0" dirty="0">
                <a:solidFill>
                  <a:schemeClr val="tx1"/>
                </a:solidFill>
                <a:latin typeface="Arial" pitchFamily="-109" charset="0"/>
                <a:ea typeface="+mn-ea"/>
                <a:cs typeface="+mn-cs"/>
              </a:rPr>
              <a:t>by verifying a digital signature associated with the software. The TPM keeps a</a:t>
            </a:r>
          </a:p>
          <a:p>
            <a:r>
              <a:rPr lang="en-US" sz="1200" kern="1200" baseline="0" dirty="0">
                <a:solidFill>
                  <a:schemeClr val="tx1"/>
                </a:solidFill>
                <a:latin typeface="Arial" pitchFamily="-109" charset="0"/>
                <a:ea typeface="+mn-ea"/>
                <a:cs typeface="+mn-cs"/>
              </a:rPr>
              <a:t>tamper-evident log of the loading process, using a cryptographic hash function to</a:t>
            </a:r>
          </a:p>
          <a:p>
            <a:r>
              <a:rPr lang="en-US" sz="1200" kern="1200" baseline="0" dirty="0">
                <a:solidFill>
                  <a:schemeClr val="tx1"/>
                </a:solidFill>
                <a:latin typeface="Arial" pitchFamily="-109" charset="0"/>
                <a:ea typeface="+mn-ea"/>
                <a:cs typeface="+mn-cs"/>
              </a:rPr>
              <a:t>detect any tampering with the log.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When the process is completed, the tamper-resistant log contains a record that</a:t>
            </a:r>
          </a:p>
          <a:p>
            <a:r>
              <a:rPr lang="en-US" sz="1200" kern="1200" baseline="0" dirty="0">
                <a:solidFill>
                  <a:schemeClr val="tx1"/>
                </a:solidFill>
                <a:latin typeface="Arial" pitchFamily="-109" charset="0"/>
                <a:ea typeface="+mn-ea"/>
                <a:cs typeface="+mn-cs"/>
              </a:rPr>
              <a:t>establishes exactly which version of the OS and its various modules are running. It</a:t>
            </a:r>
          </a:p>
          <a:p>
            <a:r>
              <a:rPr lang="en-US" sz="1200" kern="1200" baseline="0" dirty="0">
                <a:solidFill>
                  <a:schemeClr val="tx1"/>
                </a:solidFill>
                <a:latin typeface="Arial" pitchFamily="-109" charset="0"/>
                <a:ea typeface="+mn-ea"/>
                <a:cs typeface="+mn-cs"/>
              </a:rPr>
              <a:t>is now possible to expand the trust boundary to include additional hardware and</a:t>
            </a:r>
          </a:p>
          <a:p>
            <a:r>
              <a:rPr lang="en-US" sz="1200" kern="1200" baseline="0" dirty="0">
                <a:solidFill>
                  <a:schemeClr val="tx1"/>
                </a:solidFill>
                <a:latin typeface="Arial" pitchFamily="-109" charset="0"/>
                <a:ea typeface="+mn-ea"/>
                <a:cs typeface="+mn-cs"/>
              </a:rPr>
              <a:t>application and utility software. The TC-enabled system maintains an approved list</a:t>
            </a:r>
          </a:p>
          <a:p>
            <a:r>
              <a:rPr lang="en-US" sz="1200" kern="1200" baseline="0" dirty="0">
                <a:solidFill>
                  <a:schemeClr val="tx1"/>
                </a:solidFill>
                <a:latin typeface="Arial" pitchFamily="-109" charset="0"/>
                <a:ea typeface="+mn-ea"/>
                <a:cs typeface="+mn-cs"/>
              </a:rPr>
              <a:t>of hardware and software components. To configure a piece of hardware or load a</a:t>
            </a:r>
          </a:p>
          <a:p>
            <a:r>
              <a:rPr lang="en-US" sz="1200" kern="1200" baseline="0" dirty="0">
                <a:solidFill>
                  <a:schemeClr val="tx1"/>
                </a:solidFill>
                <a:latin typeface="Arial" pitchFamily="-109" charset="0"/>
                <a:ea typeface="+mn-ea"/>
                <a:cs typeface="+mn-cs"/>
              </a:rPr>
              <a:t>piece of software, the system checks whether the component is on the approved list,</a:t>
            </a:r>
          </a:p>
          <a:p>
            <a:r>
              <a:rPr lang="en-US" sz="1200" kern="1200" baseline="0" dirty="0">
                <a:solidFill>
                  <a:schemeClr val="tx1"/>
                </a:solidFill>
                <a:latin typeface="Arial" pitchFamily="-109" charset="0"/>
                <a:ea typeface="+mn-ea"/>
                <a:cs typeface="+mn-cs"/>
              </a:rPr>
              <a:t>whether it is digitally signed (where applicable), and that its serial number hasn’t</a:t>
            </a:r>
          </a:p>
          <a:p>
            <a:r>
              <a:rPr lang="en-US" sz="1200" kern="1200" baseline="0" dirty="0">
                <a:solidFill>
                  <a:schemeClr val="tx1"/>
                </a:solidFill>
                <a:latin typeface="Arial" pitchFamily="-109" charset="0"/>
                <a:ea typeface="+mn-ea"/>
                <a:cs typeface="+mn-cs"/>
              </a:rPr>
              <a:t>been revoked. The result is a configuration of hardware, system software, and</a:t>
            </a:r>
          </a:p>
          <a:p>
            <a:r>
              <a:rPr lang="en-US" sz="1200" kern="1200" baseline="0" dirty="0">
                <a:solidFill>
                  <a:schemeClr val="tx1"/>
                </a:solidFill>
                <a:latin typeface="Arial" pitchFamily="-109" charset="0"/>
                <a:ea typeface="+mn-ea"/>
                <a:cs typeface="+mn-cs"/>
              </a:rPr>
              <a:t>applications that is in a well-defined state with approved components.</a:t>
            </a:r>
            <a:endParaRPr lang="en-US" dirty="0">
              <a:latin typeface="Times New Roman" pitchFamily="-109" charset="0"/>
            </a:endParaRPr>
          </a:p>
        </p:txBody>
      </p:sp>
    </p:spTree>
    <p:extLst>
      <p:ext uri="{BB962C8B-B14F-4D97-AF65-F5344CB8AC3E}">
        <p14:creationId xmlns:p14="http://schemas.microsoft.com/office/powerpoint/2010/main" val="35173707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1D4B2A-F23C-454E-AA0F-8B1D3464495E}" type="slidenum">
              <a:rPr lang="en-AU"/>
              <a:pPr/>
              <a:t>29</a:t>
            </a:fld>
            <a:endParaRPr lang="en-AU"/>
          </a:p>
        </p:txBody>
      </p:sp>
      <p:sp>
        <p:nvSpPr>
          <p:cNvPr id="260098" name="Rectangle 2"/>
          <p:cNvSpPr>
            <a:spLocks noGrp="1" noRot="1" noChangeAspect="1" noChangeArrowheads="1" noTextEdit="1"/>
          </p:cNvSpPr>
          <p:nvPr>
            <p:ph type="sldImg"/>
          </p:nvPr>
        </p:nvSpPr>
        <p:spPr>
          <a:ln/>
        </p:spPr>
      </p:sp>
      <p:sp>
        <p:nvSpPr>
          <p:cNvPr id="260099"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Once a configuration is achieved and logged by the TPM, the TPM can certify the</a:t>
            </a:r>
          </a:p>
          <a:p>
            <a:r>
              <a:rPr lang="en-US" sz="1200" b="0" kern="1200" baseline="0" dirty="0">
                <a:solidFill>
                  <a:schemeClr val="tx1"/>
                </a:solidFill>
                <a:latin typeface="Arial" pitchFamily="-109" charset="0"/>
                <a:ea typeface="+mn-ea"/>
                <a:cs typeface="+mn-cs"/>
              </a:rPr>
              <a:t>configuration to other parties. The TPM can produce a digital certificate by signing</a:t>
            </a:r>
          </a:p>
          <a:p>
            <a:r>
              <a:rPr lang="en-US" sz="1200" b="0" kern="1200" baseline="0" dirty="0">
                <a:solidFill>
                  <a:schemeClr val="tx1"/>
                </a:solidFill>
                <a:latin typeface="Arial" pitchFamily="-109" charset="0"/>
                <a:ea typeface="+mn-ea"/>
                <a:cs typeface="+mn-cs"/>
              </a:rPr>
              <a:t>a formatted description of the configuration information using the </a:t>
            </a:r>
            <a:r>
              <a:rPr lang="en-US" sz="1200" b="0" kern="1200" baseline="0" dirty="0" err="1">
                <a:solidFill>
                  <a:schemeClr val="tx1"/>
                </a:solidFill>
                <a:latin typeface="Arial" pitchFamily="-109" charset="0"/>
                <a:ea typeface="+mn-ea"/>
                <a:cs typeface="+mn-cs"/>
              </a:rPr>
              <a:t>TPM’s</a:t>
            </a:r>
            <a:r>
              <a:rPr lang="en-US" sz="1200" b="0" kern="1200" baseline="0" dirty="0">
                <a:solidFill>
                  <a:schemeClr val="tx1"/>
                </a:solidFill>
                <a:latin typeface="Arial" pitchFamily="-109" charset="0"/>
                <a:ea typeface="+mn-ea"/>
                <a:cs typeface="+mn-cs"/>
              </a:rPr>
              <a:t> private</a:t>
            </a:r>
          </a:p>
          <a:p>
            <a:r>
              <a:rPr lang="en-US" sz="1200" b="0" kern="1200" baseline="0" dirty="0">
                <a:solidFill>
                  <a:schemeClr val="tx1"/>
                </a:solidFill>
                <a:latin typeface="Arial" pitchFamily="-109" charset="0"/>
                <a:ea typeface="+mn-ea"/>
                <a:cs typeface="+mn-cs"/>
              </a:rPr>
              <a:t>key. Thus, another user, either a local user or a remote system, can have confidence</a:t>
            </a:r>
          </a:p>
          <a:p>
            <a:r>
              <a:rPr lang="en-US" sz="1200" b="0" kern="1200" baseline="0" dirty="0">
                <a:solidFill>
                  <a:schemeClr val="tx1"/>
                </a:solidFill>
                <a:latin typeface="Arial" pitchFamily="-109" charset="0"/>
                <a:ea typeface="+mn-ea"/>
                <a:cs typeface="+mn-cs"/>
              </a:rPr>
              <a:t>that an unaltered configuration is in use because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The TPM is considered trustworthy. We do not need a further certification of</a:t>
            </a:r>
          </a:p>
          <a:p>
            <a:r>
              <a:rPr lang="en-US" sz="1200" b="0" kern="1200" baseline="0" dirty="0">
                <a:solidFill>
                  <a:schemeClr val="tx1"/>
                </a:solidFill>
                <a:latin typeface="Arial" pitchFamily="-109" charset="0"/>
                <a:ea typeface="+mn-ea"/>
                <a:cs typeface="+mn-cs"/>
              </a:rPr>
              <a:t>the TPM itself.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Only the TPM possesses this </a:t>
            </a:r>
            <a:r>
              <a:rPr lang="en-US" sz="1200" b="0" kern="1200" baseline="0" dirty="0" err="1">
                <a:solidFill>
                  <a:schemeClr val="tx1"/>
                </a:solidFill>
                <a:latin typeface="Arial" pitchFamily="-109" charset="0"/>
                <a:ea typeface="+mn-ea"/>
                <a:cs typeface="+mn-cs"/>
              </a:rPr>
              <a:t>TPM’s</a:t>
            </a:r>
            <a:r>
              <a:rPr lang="en-US" sz="1200" b="0" kern="1200" baseline="0" dirty="0">
                <a:solidFill>
                  <a:schemeClr val="tx1"/>
                </a:solidFill>
                <a:latin typeface="Arial" pitchFamily="-109" charset="0"/>
                <a:ea typeface="+mn-ea"/>
                <a:cs typeface="+mn-cs"/>
              </a:rPr>
              <a:t> private key. A recipient of the configuration</a:t>
            </a:r>
          </a:p>
          <a:p>
            <a:r>
              <a:rPr lang="en-US" sz="1200" b="0" kern="1200" baseline="0" dirty="0">
                <a:solidFill>
                  <a:schemeClr val="tx1"/>
                </a:solidFill>
                <a:latin typeface="Arial" pitchFamily="-109" charset="0"/>
                <a:ea typeface="+mn-ea"/>
                <a:cs typeface="+mn-cs"/>
              </a:rPr>
              <a:t>can use the </a:t>
            </a:r>
            <a:r>
              <a:rPr lang="en-US" sz="1200" b="0" kern="1200" baseline="0" dirty="0" err="1">
                <a:solidFill>
                  <a:schemeClr val="tx1"/>
                </a:solidFill>
                <a:latin typeface="Arial" pitchFamily="-109" charset="0"/>
                <a:ea typeface="+mn-ea"/>
                <a:cs typeface="+mn-cs"/>
              </a:rPr>
              <a:t>TPM’s</a:t>
            </a:r>
            <a:r>
              <a:rPr lang="en-US" sz="1200" b="0" kern="1200" baseline="0" dirty="0">
                <a:solidFill>
                  <a:schemeClr val="tx1"/>
                </a:solidFill>
                <a:latin typeface="Arial" pitchFamily="-109" charset="0"/>
                <a:ea typeface="+mn-ea"/>
                <a:cs typeface="+mn-cs"/>
              </a:rPr>
              <a:t> public key to verify the signature ( Figure 2.7b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assure that the configuration is timely, a requester issues a “challenge” in</a:t>
            </a:r>
          </a:p>
          <a:p>
            <a:r>
              <a:rPr lang="en-US" sz="1200" b="0" kern="1200" baseline="0" dirty="0">
                <a:solidFill>
                  <a:schemeClr val="tx1"/>
                </a:solidFill>
                <a:latin typeface="Arial" pitchFamily="-109" charset="0"/>
                <a:ea typeface="+mn-ea"/>
                <a:cs typeface="+mn-cs"/>
              </a:rPr>
              <a:t>the form of a random number when requesting a signed certificate from the TPM.</a:t>
            </a:r>
          </a:p>
          <a:p>
            <a:r>
              <a:rPr lang="en-US" sz="1200" b="0" kern="1200" baseline="0" dirty="0">
                <a:solidFill>
                  <a:schemeClr val="tx1"/>
                </a:solidFill>
                <a:latin typeface="Arial" pitchFamily="-109" charset="0"/>
                <a:ea typeface="+mn-ea"/>
                <a:cs typeface="+mn-cs"/>
              </a:rPr>
              <a:t>The TPM signs a block of data consisting of the configuration information with</a:t>
            </a:r>
          </a:p>
          <a:p>
            <a:r>
              <a:rPr lang="en-US" sz="1200" b="0" kern="1200" baseline="0" dirty="0">
                <a:solidFill>
                  <a:schemeClr val="tx1"/>
                </a:solidFill>
                <a:latin typeface="Arial" pitchFamily="-109" charset="0"/>
                <a:ea typeface="+mn-ea"/>
                <a:cs typeface="+mn-cs"/>
              </a:rPr>
              <a:t>the random number appended to it. The requester therefore can verify that the</a:t>
            </a:r>
          </a:p>
          <a:p>
            <a:r>
              <a:rPr lang="en-US" sz="1200" b="0" kern="1200" baseline="0" dirty="0">
                <a:solidFill>
                  <a:schemeClr val="tx1"/>
                </a:solidFill>
                <a:latin typeface="Arial" pitchFamily="-109" charset="0"/>
                <a:ea typeface="+mn-ea"/>
                <a:cs typeface="+mn-cs"/>
              </a:rPr>
              <a:t>certificate is both valid and up to date.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TC scheme provides for a hierarchical approach to certification. The</a:t>
            </a:r>
          </a:p>
          <a:p>
            <a:r>
              <a:rPr lang="en-US" sz="1200" b="0" kern="1200" baseline="0" dirty="0">
                <a:solidFill>
                  <a:schemeClr val="tx1"/>
                </a:solidFill>
                <a:latin typeface="Arial" pitchFamily="-109" charset="0"/>
                <a:ea typeface="+mn-ea"/>
                <a:cs typeface="+mn-cs"/>
              </a:rPr>
              <a:t>TPM certifies the hardware/OS configuration. Then the OS can certify the presence</a:t>
            </a:r>
          </a:p>
          <a:p>
            <a:r>
              <a:rPr lang="en-US" sz="1200" b="0" kern="1200" baseline="0" dirty="0">
                <a:solidFill>
                  <a:schemeClr val="tx1"/>
                </a:solidFill>
                <a:latin typeface="Arial" pitchFamily="-109" charset="0"/>
                <a:ea typeface="+mn-ea"/>
                <a:cs typeface="+mn-cs"/>
              </a:rPr>
              <a:t>and configuration of application programs. If a user trusts the TPM and trusts the</a:t>
            </a:r>
          </a:p>
          <a:p>
            <a:r>
              <a:rPr lang="en-US" sz="1200" b="0" kern="1200" baseline="0" dirty="0">
                <a:solidFill>
                  <a:schemeClr val="tx1"/>
                </a:solidFill>
                <a:latin typeface="Arial" pitchFamily="-109" charset="0"/>
                <a:ea typeface="+mn-ea"/>
                <a:cs typeface="+mn-cs"/>
              </a:rPr>
              <a:t>certified version of the OS, then the user can have confidence in the application’s</a:t>
            </a:r>
          </a:p>
          <a:p>
            <a:r>
              <a:rPr lang="en-US" sz="1200" b="0" kern="1200" baseline="0" dirty="0">
                <a:solidFill>
                  <a:schemeClr val="tx1"/>
                </a:solidFill>
                <a:latin typeface="Arial" pitchFamily="-109" charset="0"/>
                <a:ea typeface="+mn-ea"/>
                <a:cs typeface="+mn-cs"/>
              </a:rPr>
              <a:t>configuration.</a:t>
            </a:r>
            <a:endParaRPr lang="en-US" b="0" dirty="0"/>
          </a:p>
        </p:txBody>
      </p:sp>
    </p:spTree>
    <p:extLst>
      <p:ext uri="{BB962C8B-B14F-4D97-AF65-F5344CB8AC3E}">
        <p14:creationId xmlns:p14="http://schemas.microsoft.com/office/powerpoint/2010/main" val="36634232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B8063FF-95D4-F54F-B5CB-505097FF837D}" type="slidenum">
              <a:rPr lang="en-AU"/>
              <a:pPr/>
              <a:t>30</a:t>
            </a:fld>
            <a:endParaRPr lang="en-AU"/>
          </a:p>
        </p:txBody>
      </p:sp>
      <p:sp>
        <p:nvSpPr>
          <p:cNvPr id="262146" name="Rectangle 2"/>
          <p:cNvSpPr>
            <a:spLocks noGrp="1" noRot="1" noChangeAspect="1" noChangeArrowheads="1" noTextEdit="1"/>
          </p:cNvSpPr>
          <p:nvPr>
            <p:ph type="sldImg"/>
          </p:nvPr>
        </p:nvSpPr>
        <p:spPr>
          <a:ln/>
        </p:spPr>
      </p:sp>
      <p:sp>
        <p:nvSpPr>
          <p:cNvPr id="26214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encryption service enables the encryption of data in such a way that the data</a:t>
            </a:r>
          </a:p>
          <a:p>
            <a:r>
              <a:rPr lang="en-US" sz="1200" kern="1200" baseline="0" dirty="0">
                <a:solidFill>
                  <a:schemeClr val="tx1"/>
                </a:solidFill>
                <a:latin typeface="Arial" pitchFamily="-109" charset="0"/>
                <a:ea typeface="+mn-ea"/>
                <a:cs typeface="+mn-cs"/>
              </a:rPr>
              <a:t>can be decrypted only by a certain machine and only if that machine is in a certain</a:t>
            </a:r>
          </a:p>
          <a:p>
            <a:r>
              <a:rPr lang="en-US" sz="1200" kern="1200" baseline="0" dirty="0">
                <a:solidFill>
                  <a:schemeClr val="tx1"/>
                </a:solidFill>
                <a:latin typeface="Arial" pitchFamily="-109" charset="0"/>
                <a:ea typeface="+mn-ea"/>
                <a:cs typeface="+mn-cs"/>
              </a:rPr>
              <a:t>configuration. There are several aspects of this service.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First, the TPM maintains a master secret key unique to this machine. From</a:t>
            </a:r>
          </a:p>
          <a:p>
            <a:r>
              <a:rPr lang="en-US" sz="1200" kern="1200" baseline="0" dirty="0">
                <a:solidFill>
                  <a:schemeClr val="tx1"/>
                </a:solidFill>
                <a:latin typeface="Arial" pitchFamily="-109" charset="0"/>
                <a:ea typeface="+mn-ea"/>
                <a:cs typeface="+mn-cs"/>
              </a:rPr>
              <a:t>this key, the TPM generates a secret encryption key for every possible configuration</a:t>
            </a:r>
          </a:p>
          <a:p>
            <a:r>
              <a:rPr lang="en-US" sz="1200" kern="1200" baseline="0" dirty="0">
                <a:solidFill>
                  <a:schemeClr val="tx1"/>
                </a:solidFill>
                <a:latin typeface="Arial" pitchFamily="-109" charset="0"/>
                <a:ea typeface="+mn-ea"/>
                <a:cs typeface="+mn-cs"/>
              </a:rPr>
              <a:t>of that machine. If data are encrypted while the machine is in one configuration, the</a:t>
            </a:r>
          </a:p>
          <a:p>
            <a:r>
              <a:rPr lang="en-US" sz="1200" kern="1200" baseline="0" dirty="0">
                <a:solidFill>
                  <a:schemeClr val="tx1"/>
                </a:solidFill>
                <a:latin typeface="Arial" pitchFamily="-109" charset="0"/>
                <a:ea typeface="+mn-ea"/>
                <a:cs typeface="+mn-cs"/>
              </a:rPr>
              <a:t>data can only be decrypted using that same configuration. If a different configuration</a:t>
            </a:r>
          </a:p>
          <a:p>
            <a:r>
              <a:rPr lang="en-US" sz="1200" kern="1200" baseline="0" dirty="0">
                <a:solidFill>
                  <a:schemeClr val="tx1"/>
                </a:solidFill>
                <a:latin typeface="Arial" pitchFamily="-109" charset="0"/>
                <a:ea typeface="+mn-ea"/>
                <a:cs typeface="+mn-cs"/>
              </a:rPr>
              <a:t>is created on the machine, the new configuration will not be able to decrypt the</a:t>
            </a:r>
          </a:p>
          <a:p>
            <a:r>
              <a:rPr lang="en-US" sz="1200" kern="1200" baseline="0" dirty="0">
                <a:solidFill>
                  <a:schemeClr val="tx1"/>
                </a:solidFill>
                <a:latin typeface="Arial" pitchFamily="-109" charset="0"/>
                <a:ea typeface="+mn-ea"/>
                <a:cs typeface="+mn-cs"/>
              </a:rPr>
              <a:t>data encrypted by a different configuration.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scheme can be extended upward, as is done with certification. Thus, it is</a:t>
            </a:r>
          </a:p>
          <a:p>
            <a:r>
              <a:rPr lang="en-US" sz="1200" kern="1200" baseline="0" dirty="0">
                <a:solidFill>
                  <a:schemeClr val="tx1"/>
                </a:solidFill>
                <a:latin typeface="Arial" pitchFamily="-109" charset="0"/>
                <a:ea typeface="+mn-ea"/>
                <a:cs typeface="+mn-cs"/>
              </a:rPr>
              <a:t>possible to provide an encryption key to an application so that the application can</a:t>
            </a:r>
          </a:p>
          <a:p>
            <a:r>
              <a:rPr lang="en-US" sz="1200" kern="1200" baseline="0" dirty="0">
                <a:solidFill>
                  <a:schemeClr val="tx1"/>
                </a:solidFill>
                <a:latin typeface="Arial" pitchFamily="-109" charset="0"/>
                <a:ea typeface="+mn-ea"/>
                <a:cs typeface="+mn-cs"/>
              </a:rPr>
              <a:t>encrypt data, and decryption can only be done by the desired version of the desired</a:t>
            </a:r>
          </a:p>
          <a:p>
            <a:r>
              <a:rPr lang="en-US" sz="1200" kern="1200" baseline="0" dirty="0">
                <a:solidFill>
                  <a:schemeClr val="tx1"/>
                </a:solidFill>
                <a:latin typeface="Arial" pitchFamily="-109" charset="0"/>
                <a:ea typeface="+mn-ea"/>
                <a:cs typeface="+mn-cs"/>
              </a:rPr>
              <a:t>application running on the desired version of the desired OS. These encrypted data</a:t>
            </a:r>
          </a:p>
          <a:p>
            <a:r>
              <a:rPr lang="en-US" sz="1200" kern="1200" baseline="0" dirty="0">
                <a:solidFill>
                  <a:schemeClr val="tx1"/>
                </a:solidFill>
                <a:latin typeface="Arial" pitchFamily="-109" charset="0"/>
                <a:ea typeface="+mn-ea"/>
                <a:cs typeface="+mn-cs"/>
              </a:rPr>
              <a:t>can be stored locally, only retrievable by the application that stored them, or transmitted</a:t>
            </a:r>
          </a:p>
          <a:p>
            <a:r>
              <a:rPr lang="en-US" sz="1200" kern="1200" baseline="0" dirty="0">
                <a:solidFill>
                  <a:schemeClr val="tx1"/>
                </a:solidFill>
                <a:latin typeface="Arial" pitchFamily="-109" charset="0"/>
                <a:ea typeface="+mn-ea"/>
                <a:cs typeface="+mn-cs"/>
              </a:rPr>
              <a:t>to a peer application on a remote machine. The peer application would have</a:t>
            </a:r>
          </a:p>
          <a:p>
            <a:r>
              <a:rPr lang="en-US" sz="1200" kern="1200" baseline="0" dirty="0">
                <a:solidFill>
                  <a:schemeClr val="tx1"/>
                </a:solidFill>
                <a:latin typeface="Arial" pitchFamily="-109" charset="0"/>
                <a:ea typeface="+mn-ea"/>
                <a:cs typeface="+mn-cs"/>
              </a:rPr>
              <a:t>to be in the identical configuration to decrypt the data.</a:t>
            </a:r>
          </a:p>
        </p:txBody>
      </p:sp>
    </p:spTree>
    <p:extLst>
      <p:ext uri="{BB962C8B-B14F-4D97-AF65-F5344CB8AC3E}">
        <p14:creationId xmlns:p14="http://schemas.microsoft.com/office/powerpoint/2010/main" val="26791219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2879EBB-5DAD-144C-BE9F-85407B4AB773}" type="slidenum">
              <a:rPr lang="en-AU"/>
              <a:pPr/>
              <a:t>31</a:t>
            </a:fld>
            <a:endParaRPr lang="en-AU"/>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Figure 13.11 , based on the most recent TPM specification, is a block diagram of the</a:t>
            </a:r>
          </a:p>
          <a:p>
            <a:r>
              <a:rPr lang="en-US" sz="1200" b="0" kern="1200" baseline="0" dirty="0">
                <a:solidFill>
                  <a:schemeClr val="tx1"/>
                </a:solidFill>
                <a:latin typeface="Arial" pitchFamily="-109" charset="0"/>
                <a:ea typeface="+mn-ea"/>
                <a:cs typeface="+mn-cs"/>
              </a:rPr>
              <a:t>functional components of the TPM. These are as follows: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I/O: All commands enter and exit through the I/O component, which provides</a:t>
            </a:r>
          </a:p>
          <a:p>
            <a:r>
              <a:rPr lang="en-US" sz="1200" b="0" kern="1200" baseline="0" dirty="0">
                <a:solidFill>
                  <a:schemeClr val="tx1"/>
                </a:solidFill>
                <a:latin typeface="Arial" pitchFamily="-109" charset="0"/>
                <a:ea typeface="+mn-ea"/>
                <a:cs typeface="+mn-cs"/>
              </a:rPr>
              <a:t>communication with the other TPM components.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Cryptographic co-processor: Includes a processor that is specialized for</a:t>
            </a:r>
          </a:p>
          <a:p>
            <a:r>
              <a:rPr lang="en-US" sz="1200" b="0" kern="1200" baseline="0" dirty="0">
                <a:solidFill>
                  <a:schemeClr val="tx1"/>
                </a:solidFill>
                <a:latin typeface="Arial" pitchFamily="-109" charset="0"/>
                <a:ea typeface="+mn-ea"/>
                <a:cs typeface="+mn-cs"/>
              </a:rPr>
              <a:t>encryption and related processing. The specific cryptographic algorithms</a:t>
            </a:r>
          </a:p>
          <a:p>
            <a:r>
              <a:rPr lang="en-US" sz="1200" b="0" kern="1200" baseline="0" dirty="0">
                <a:solidFill>
                  <a:schemeClr val="tx1"/>
                </a:solidFill>
                <a:latin typeface="Arial" pitchFamily="-109" charset="0"/>
                <a:ea typeface="+mn-ea"/>
                <a:cs typeface="+mn-cs"/>
              </a:rPr>
              <a:t>implemented by this component include RSA encryption/decryption,</a:t>
            </a:r>
          </a:p>
          <a:p>
            <a:r>
              <a:rPr lang="en-US" sz="1200" b="0" kern="1200" baseline="0" dirty="0">
                <a:solidFill>
                  <a:schemeClr val="tx1"/>
                </a:solidFill>
                <a:latin typeface="Arial" pitchFamily="-109" charset="0"/>
                <a:ea typeface="+mn-ea"/>
                <a:cs typeface="+mn-cs"/>
              </a:rPr>
              <a:t>RSA-based digital signatures, and symmetric encryption.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Key generation: Creates RSA public/private key pairs and symmetric keys.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HMAC engine: This algorithm is used in various authentication protocols.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Random number generator (RNG): This component produces random numbers</a:t>
            </a:r>
          </a:p>
          <a:p>
            <a:r>
              <a:rPr lang="en-US" sz="1200" b="0" kern="1200" baseline="0" dirty="0">
                <a:solidFill>
                  <a:schemeClr val="tx1"/>
                </a:solidFill>
                <a:latin typeface="Arial" pitchFamily="-109" charset="0"/>
                <a:ea typeface="+mn-ea"/>
                <a:cs typeface="+mn-cs"/>
              </a:rPr>
              <a:t>used in a variety of cryptographic algorithms, including key generation, random</a:t>
            </a:r>
          </a:p>
          <a:p>
            <a:r>
              <a:rPr lang="en-US" sz="1200" b="0" kern="1200" baseline="0" dirty="0">
                <a:solidFill>
                  <a:schemeClr val="tx1"/>
                </a:solidFill>
                <a:latin typeface="Arial" pitchFamily="-109" charset="0"/>
                <a:ea typeface="+mn-ea"/>
                <a:cs typeface="+mn-cs"/>
              </a:rPr>
              <a:t>values in digital signatures, and </a:t>
            </a:r>
            <a:r>
              <a:rPr lang="en-US" sz="1200" b="0" kern="1200" baseline="0" dirty="0" err="1">
                <a:solidFill>
                  <a:schemeClr val="tx1"/>
                </a:solidFill>
                <a:latin typeface="Arial" pitchFamily="-109" charset="0"/>
                <a:ea typeface="+mn-ea"/>
                <a:cs typeface="+mn-cs"/>
              </a:rPr>
              <a:t>nonces</a:t>
            </a:r>
            <a:r>
              <a:rPr lang="en-US" sz="1200" b="0" kern="1200" baseline="0" dirty="0">
                <a:solidFill>
                  <a:schemeClr val="tx1"/>
                </a:solidFill>
                <a:latin typeface="Arial" pitchFamily="-109" charset="0"/>
                <a:ea typeface="+mn-ea"/>
                <a:cs typeface="+mn-cs"/>
              </a:rPr>
              <a:t>. A nonce is a random number used once,</a:t>
            </a:r>
          </a:p>
          <a:p>
            <a:r>
              <a:rPr lang="en-US" sz="1200" b="0" kern="1200" baseline="0" dirty="0">
                <a:solidFill>
                  <a:schemeClr val="tx1"/>
                </a:solidFill>
                <a:latin typeface="Arial" pitchFamily="-109" charset="0"/>
                <a:ea typeface="+mn-ea"/>
                <a:cs typeface="+mn-cs"/>
              </a:rPr>
              <a:t>as in a challenge protocol. The RNG uses a hardware source of randomness</a:t>
            </a:r>
          </a:p>
          <a:p>
            <a:r>
              <a:rPr lang="en-US" sz="1200" b="0" kern="1200" baseline="0" dirty="0">
                <a:solidFill>
                  <a:schemeClr val="tx1"/>
                </a:solidFill>
                <a:latin typeface="Arial" pitchFamily="-109" charset="0"/>
                <a:ea typeface="+mn-ea"/>
                <a:cs typeface="+mn-cs"/>
              </a:rPr>
              <a:t>(manufacturer specific) and does not rely on a software algorithm that produces</a:t>
            </a:r>
          </a:p>
          <a:p>
            <a:r>
              <a:rPr lang="en-US" sz="1200" b="0" kern="1200" baseline="0" dirty="0">
                <a:solidFill>
                  <a:schemeClr val="tx1"/>
                </a:solidFill>
                <a:latin typeface="Arial" pitchFamily="-109" charset="0"/>
                <a:ea typeface="+mn-ea"/>
                <a:cs typeface="+mn-cs"/>
              </a:rPr>
              <a:t>pseudo random numbers.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SHA-1 engine: This component implements the SHA algorithm, which is used</a:t>
            </a:r>
          </a:p>
          <a:p>
            <a:r>
              <a:rPr lang="en-US" sz="1200" b="0" kern="1200" baseline="0" dirty="0">
                <a:solidFill>
                  <a:schemeClr val="tx1"/>
                </a:solidFill>
                <a:latin typeface="Arial" pitchFamily="-109" charset="0"/>
                <a:ea typeface="+mn-ea"/>
                <a:cs typeface="+mn-cs"/>
              </a:rPr>
              <a:t>in digital signatures and the HMAC algorithm.</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Power detection: Manages the TPM power states in conjunction with the</a:t>
            </a:r>
          </a:p>
          <a:p>
            <a:r>
              <a:rPr lang="en-US" sz="1200" b="0" kern="1200" baseline="0" dirty="0">
                <a:solidFill>
                  <a:schemeClr val="tx1"/>
                </a:solidFill>
                <a:latin typeface="Arial" pitchFamily="-109" charset="0"/>
                <a:ea typeface="+mn-ea"/>
                <a:cs typeface="+mn-cs"/>
              </a:rPr>
              <a:t>platform power states.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Opt-in: Provides secure mechanisms to allow the TPM to be enabled or</a:t>
            </a:r>
          </a:p>
          <a:p>
            <a:r>
              <a:rPr lang="en-US" sz="1200" b="0" kern="1200" baseline="0" dirty="0">
                <a:solidFill>
                  <a:schemeClr val="tx1"/>
                </a:solidFill>
                <a:latin typeface="Arial" pitchFamily="-109" charset="0"/>
                <a:ea typeface="+mn-ea"/>
                <a:cs typeface="+mn-cs"/>
              </a:rPr>
              <a:t>disabled at the customer/user’s discretion.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Execution engine: Runs program code to execute the TPM commands</a:t>
            </a:r>
          </a:p>
          <a:p>
            <a:r>
              <a:rPr lang="en-US" sz="1200" b="0" kern="1200" baseline="0" dirty="0">
                <a:solidFill>
                  <a:schemeClr val="tx1"/>
                </a:solidFill>
                <a:latin typeface="Arial" pitchFamily="-109" charset="0"/>
                <a:ea typeface="+mn-ea"/>
                <a:cs typeface="+mn-cs"/>
              </a:rPr>
              <a:t>received from the I/O port.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Nonvolatile memory: Used to store persistent identity and state parameters</a:t>
            </a:r>
          </a:p>
          <a:p>
            <a:r>
              <a:rPr lang="en-US" sz="1200" b="0" kern="1200" baseline="0" dirty="0">
                <a:solidFill>
                  <a:schemeClr val="tx1"/>
                </a:solidFill>
                <a:latin typeface="Arial" pitchFamily="-109" charset="0"/>
                <a:ea typeface="+mn-ea"/>
                <a:cs typeface="+mn-cs"/>
              </a:rPr>
              <a:t>for this TPM.</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Volatile memory: Temporary storage for execution functions, plus storage</a:t>
            </a:r>
          </a:p>
          <a:p>
            <a:r>
              <a:rPr lang="en-US" sz="1200" b="0" kern="1200" baseline="0" dirty="0">
                <a:solidFill>
                  <a:schemeClr val="tx1"/>
                </a:solidFill>
                <a:latin typeface="Arial" pitchFamily="-109" charset="0"/>
                <a:ea typeface="+mn-ea"/>
                <a:cs typeface="+mn-cs"/>
              </a:rPr>
              <a:t>of volatile parameters, such as current TPM state, cryptographic keys, and</a:t>
            </a:r>
          </a:p>
          <a:p>
            <a:r>
              <a:rPr lang="en-US" sz="1200" b="0" kern="1200" baseline="0" dirty="0">
                <a:solidFill>
                  <a:schemeClr val="tx1"/>
                </a:solidFill>
                <a:latin typeface="Arial" pitchFamily="-109" charset="0"/>
                <a:ea typeface="+mn-ea"/>
                <a:cs typeface="+mn-cs"/>
              </a:rPr>
              <a:t>session information.</a:t>
            </a:r>
            <a:endParaRPr lang="en-US" b="0" dirty="0">
              <a:latin typeface="Times New Roman" pitchFamily="-109" charset="0"/>
            </a:endParaRPr>
          </a:p>
        </p:txBody>
      </p:sp>
    </p:spTree>
    <p:extLst>
      <p:ext uri="{BB962C8B-B14F-4D97-AF65-F5344CB8AC3E}">
        <p14:creationId xmlns:p14="http://schemas.microsoft.com/office/powerpoint/2010/main" val="37780435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1BEC2D6-0D91-4E4C-A272-D7BB0ED83E97}" type="slidenum">
              <a:rPr lang="en-AU"/>
              <a:pPr/>
              <a:t>32</a:t>
            </a:fld>
            <a:endParaRPr lang="en-AU"/>
          </a:p>
        </p:txBody>
      </p:sp>
      <p:sp>
        <p:nvSpPr>
          <p:cNvPr id="266242" name="Rectangle 2"/>
          <p:cNvSpPr>
            <a:spLocks noGrp="1" noRot="1" noChangeAspect="1" noChangeArrowheads="1" noTextEdit="1"/>
          </p:cNvSpPr>
          <p:nvPr>
            <p:ph type="sldImg"/>
          </p:nvPr>
        </p:nvSpPr>
        <p:spPr>
          <a:ln/>
        </p:spPr>
      </p:sp>
      <p:sp>
        <p:nvSpPr>
          <p:cNvPr id="266243"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To give some feeling for the operation of a TC/TPM system, we look at the</a:t>
            </a:r>
          </a:p>
          <a:p>
            <a:r>
              <a:rPr lang="en-US" sz="1200" b="0" kern="1200" baseline="0" dirty="0">
                <a:solidFill>
                  <a:schemeClr val="tx1"/>
                </a:solidFill>
                <a:latin typeface="Arial" pitchFamily="-109" charset="0"/>
                <a:ea typeface="+mn-ea"/>
                <a:cs typeface="+mn-cs"/>
              </a:rPr>
              <a:t>protected storage function. The TPM generates and stores a number of encryption</a:t>
            </a:r>
          </a:p>
          <a:p>
            <a:r>
              <a:rPr lang="en-US" sz="1200" b="0" kern="1200" baseline="0" dirty="0">
                <a:solidFill>
                  <a:schemeClr val="tx1"/>
                </a:solidFill>
                <a:latin typeface="Arial" pitchFamily="-109" charset="0"/>
                <a:ea typeface="+mn-ea"/>
                <a:cs typeface="+mn-cs"/>
              </a:rPr>
              <a:t>keys in a trust hierarchy. At the root of the hierarchy is a storage root key generated</a:t>
            </a:r>
          </a:p>
          <a:p>
            <a:r>
              <a:rPr lang="en-US" sz="1200" b="0" kern="1200" baseline="0" dirty="0">
                <a:solidFill>
                  <a:schemeClr val="tx1"/>
                </a:solidFill>
                <a:latin typeface="Arial" pitchFamily="-109" charset="0"/>
                <a:ea typeface="+mn-ea"/>
                <a:cs typeface="+mn-cs"/>
              </a:rPr>
              <a:t>by the TPM and accessible only for the </a:t>
            </a:r>
            <a:r>
              <a:rPr lang="en-US" sz="1200" b="0" kern="1200" baseline="0" dirty="0" err="1">
                <a:solidFill>
                  <a:schemeClr val="tx1"/>
                </a:solidFill>
                <a:latin typeface="Arial" pitchFamily="-109" charset="0"/>
                <a:ea typeface="+mn-ea"/>
                <a:cs typeface="+mn-cs"/>
              </a:rPr>
              <a:t>TPM’s</a:t>
            </a:r>
            <a:r>
              <a:rPr lang="en-US" sz="1200" b="0" kern="1200" baseline="0" dirty="0">
                <a:solidFill>
                  <a:schemeClr val="tx1"/>
                </a:solidFill>
                <a:latin typeface="Arial" pitchFamily="-109" charset="0"/>
                <a:ea typeface="+mn-ea"/>
                <a:cs typeface="+mn-cs"/>
              </a:rPr>
              <a:t> use. From this key other keys</a:t>
            </a:r>
          </a:p>
          <a:p>
            <a:r>
              <a:rPr lang="en-US" sz="1200" b="0" kern="1200" baseline="0" dirty="0">
                <a:solidFill>
                  <a:schemeClr val="tx1"/>
                </a:solidFill>
                <a:latin typeface="Arial" pitchFamily="-109" charset="0"/>
                <a:ea typeface="+mn-ea"/>
                <a:cs typeface="+mn-cs"/>
              </a:rPr>
              <a:t>can be generated and protected by encryption with keys closer to the root of the</a:t>
            </a:r>
          </a:p>
          <a:p>
            <a:r>
              <a:rPr lang="en-US" sz="1200" b="0" kern="1200" baseline="0" dirty="0">
                <a:solidFill>
                  <a:schemeClr val="tx1"/>
                </a:solidFill>
                <a:latin typeface="Arial" pitchFamily="-109" charset="0"/>
                <a:ea typeface="+mn-ea"/>
                <a:cs typeface="+mn-cs"/>
              </a:rPr>
              <a:t>hierarchy.</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An important feature of Trusted Platforms is that a TPM protected object can</a:t>
            </a:r>
          </a:p>
          <a:p>
            <a:r>
              <a:rPr lang="en-US" sz="1200" b="0" kern="1200" baseline="0" dirty="0">
                <a:solidFill>
                  <a:schemeClr val="tx1"/>
                </a:solidFill>
                <a:latin typeface="Arial" pitchFamily="-109" charset="0"/>
                <a:ea typeface="+mn-ea"/>
                <a:cs typeface="+mn-cs"/>
              </a:rPr>
              <a:t>be “sealed” to a particular software state in a platform. When the TPM protected</a:t>
            </a:r>
          </a:p>
          <a:p>
            <a:r>
              <a:rPr lang="en-US" sz="1200" b="0" kern="1200" baseline="0" dirty="0">
                <a:solidFill>
                  <a:schemeClr val="tx1"/>
                </a:solidFill>
                <a:latin typeface="Arial" pitchFamily="-109" charset="0"/>
                <a:ea typeface="+mn-ea"/>
                <a:cs typeface="+mn-cs"/>
              </a:rPr>
              <a:t>object is created, the creator indicates the software state that must exist if the secret</a:t>
            </a:r>
          </a:p>
          <a:p>
            <a:r>
              <a:rPr lang="en-US" sz="1200" b="0" kern="1200" baseline="0" dirty="0">
                <a:solidFill>
                  <a:schemeClr val="tx1"/>
                </a:solidFill>
                <a:latin typeface="Arial" pitchFamily="-109" charset="0"/>
                <a:ea typeface="+mn-ea"/>
                <a:cs typeface="+mn-cs"/>
              </a:rPr>
              <a:t>is to be revealed. When a TPM unwraps the TPM protected object (within the TPM</a:t>
            </a:r>
          </a:p>
          <a:p>
            <a:r>
              <a:rPr lang="en-US" sz="1200" b="0" kern="1200" baseline="0" dirty="0">
                <a:solidFill>
                  <a:schemeClr val="tx1"/>
                </a:solidFill>
                <a:latin typeface="Arial" pitchFamily="-109" charset="0"/>
                <a:ea typeface="+mn-ea"/>
                <a:cs typeface="+mn-cs"/>
              </a:rPr>
              <a:t>and hidden from view), the TPM checks that the current software state matches the</a:t>
            </a:r>
          </a:p>
          <a:p>
            <a:r>
              <a:rPr lang="en-US" sz="1200" b="0" kern="1200" baseline="0" dirty="0">
                <a:solidFill>
                  <a:schemeClr val="tx1"/>
                </a:solidFill>
                <a:latin typeface="Arial" pitchFamily="-109" charset="0"/>
                <a:ea typeface="+mn-ea"/>
                <a:cs typeface="+mn-cs"/>
              </a:rPr>
              <a:t>indicated software state. If they match, the TPM permits access to the secret. If they</a:t>
            </a:r>
          </a:p>
          <a:p>
            <a:r>
              <a:rPr lang="en-US" sz="1200" b="0" kern="1200" baseline="0" dirty="0">
                <a:solidFill>
                  <a:schemeClr val="tx1"/>
                </a:solidFill>
                <a:latin typeface="Arial" pitchFamily="-109" charset="0"/>
                <a:ea typeface="+mn-ea"/>
                <a:cs typeface="+mn-cs"/>
              </a:rPr>
              <a:t>don’t match, the TPM denies access to the secret.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 13.12 provides an example of this protection. In this case, there is an</a:t>
            </a:r>
          </a:p>
          <a:p>
            <a:r>
              <a:rPr lang="en-US" sz="1200" b="0" kern="1200" baseline="0" dirty="0">
                <a:solidFill>
                  <a:schemeClr val="tx1"/>
                </a:solidFill>
                <a:latin typeface="Arial" pitchFamily="-109" charset="0"/>
                <a:ea typeface="+mn-ea"/>
                <a:cs typeface="+mn-cs"/>
              </a:rPr>
              <a:t>encrypted file on local storage that a user application wishes to access. The following</a:t>
            </a:r>
          </a:p>
          <a:p>
            <a:r>
              <a:rPr lang="en-US" sz="1200" b="0" kern="1200" baseline="0" dirty="0">
                <a:solidFill>
                  <a:schemeClr val="tx1"/>
                </a:solidFill>
                <a:latin typeface="Arial" pitchFamily="-109" charset="0"/>
                <a:ea typeface="+mn-ea"/>
                <a:cs typeface="+mn-cs"/>
              </a:rPr>
              <a:t>steps occur:</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The symmetric key that was used to encrypt the file is stored with the file.</a:t>
            </a:r>
          </a:p>
          <a:p>
            <a:r>
              <a:rPr lang="en-US" sz="1200" b="0" kern="1200" baseline="0" dirty="0">
                <a:solidFill>
                  <a:schemeClr val="tx1"/>
                </a:solidFill>
                <a:latin typeface="Arial" pitchFamily="-109" charset="0"/>
                <a:ea typeface="+mn-ea"/>
                <a:cs typeface="+mn-cs"/>
              </a:rPr>
              <a:t>The key itself is encrypted with another key to which the TPM has access. The</a:t>
            </a:r>
          </a:p>
          <a:p>
            <a:r>
              <a:rPr lang="en-US" sz="1200" b="0" kern="1200" baseline="0" dirty="0">
                <a:solidFill>
                  <a:schemeClr val="tx1"/>
                </a:solidFill>
                <a:latin typeface="Arial" pitchFamily="-109" charset="0"/>
                <a:ea typeface="+mn-ea"/>
                <a:cs typeface="+mn-cs"/>
              </a:rPr>
              <a:t>protected key is submitted to the TPM with a request to reveal the key to the</a:t>
            </a:r>
          </a:p>
          <a:p>
            <a:r>
              <a:rPr lang="en-US" sz="1200" b="0" kern="1200" baseline="0" dirty="0">
                <a:solidFill>
                  <a:schemeClr val="tx1"/>
                </a:solidFill>
                <a:latin typeface="Arial" pitchFamily="-109" charset="0"/>
                <a:ea typeface="+mn-ea"/>
                <a:cs typeface="+mn-cs"/>
              </a:rPr>
              <a:t>application.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Associated with the protected key is a specification of the hardware/software</a:t>
            </a:r>
          </a:p>
          <a:p>
            <a:r>
              <a:rPr lang="en-US" sz="1200" b="0" kern="1200" baseline="0" dirty="0">
                <a:solidFill>
                  <a:schemeClr val="tx1"/>
                </a:solidFill>
                <a:latin typeface="Arial" pitchFamily="-109" charset="0"/>
                <a:ea typeface="+mn-ea"/>
                <a:cs typeface="+mn-cs"/>
              </a:rPr>
              <a:t>configuration that may have access to the key. The TPM verifies that the</a:t>
            </a:r>
          </a:p>
          <a:p>
            <a:r>
              <a:rPr lang="en-US" sz="1200" b="0" kern="1200" baseline="0" dirty="0">
                <a:solidFill>
                  <a:schemeClr val="tx1"/>
                </a:solidFill>
                <a:latin typeface="Arial" pitchFamily="-109" charset="0"/>
                <a:ea typeface="+mn-ea"/>
                <a:cs typeface="+mn-cs"/>
              </a:rPr>
              <a:t>current configuration matches the configuration required for revealing the key.</a:t>
            </a:r>
          </a:p>
          <a:p>
            <a:r>
              <a:rPr lang="en-US" sz="1200" b="0" kern="1200" baseline="0" dirty="0">
                <a:solidFill>
                  <a:schemeClr val="tx1"/>
                </a:solidFill>
                <a:latin typeface="Arial" pitchFamily="-109" charset="0"/>
                <a:ea typeface="+mn-ea"/>
                <a:cs typeface="+mn-cs"/>
              </a:rPr>
              <a:t>In addition, the requesting application must be specifically authorized to access</a:t>
            </a:r>
          </a:p>
          <a:p>
            <a:r>
              <a:rPr lang="en-US" sz="1200" b="0" kern="1200" baseline="0" dirty="0">
                <a:solidFill>
                  <a:schemeClr val="tx1"/>
                </a:solidFill>
                <a:latin typeface="Arial" pitchFamily="-109" charset="0"/>
                <a:ea typeface="+mn-ea"/>
                <a:cs typeface="+mn-cs"/>
              </a:rPr>
              <a:t>the key. The TPM uses an authorization protocol to verify authorization.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3. If the current configuration is permitted access to the protected key, then the</a:t>
            </a:r>
          </a:p>
          <a:p>
            <a:r>
              <a:rPr lang="en-US" sz="1200" b="0" kern="1200" baseline="0" dirty="0">
                <a:solidFill>
                  <a:schemeClr val="tx1"/>
                </a:solidFill>
                <a:latin typeface="Arial" pitchFamily="-109" charset="0"/>
                <a:ea typeface="+mn-ea"/>
                <a:cs typeface="+mn-cs"/>
              </a:rPr>
              <a:t>TPM decrypts the key and passes it on to the application.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4. The application uses the key to decrypt the file. The application is trusted to</a:t>
            </a:r>
          </a:p>
          <a:p>
            <a:r>
              <a:rPr lang="en-US" sz="1200" b="0" kern="1200" baseline="0" dirty="0">
                <a:solidFill>
                  <a:schemeClr val="tx1"/>
                </a:solidFill>
                <a:latin typeface="Arial" pitchFamily="-109" charset="0"/>
                <a:ea typeface="+mn-ea"/>
                <a:cs typeface="+mn-cs"/>
              </a:rPr>
              <a:t>then securely discard the key.</a:t>
            </a:r>
            <a:endParaRPr lang="en-US" b="0" dirty="0">
              <a:latin typeface="Times New Roman" pitchFamily="-109" charset="0"/>
            </a:endParaRPr>
          </a:p>
        </p:txBody>
      </p:sp>
    </p:spTree>
    <p:extLst>
      <p:ext uri="{BB962C8B-B14F-4D97-AF65-F5344CB8AC3E}">
        <p14:creationId xmlns:p14="http://schemas.microsoft.com/office/powerpoint/2010/main" val="25201794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F4FE3E-A67B-7346-90F0-9BEF897B2071}" type="slidenum">
              <a:rPr lang="en-AU"/>
              <a:pPr/>
              <a:t>33</a:t>
            </a:fld>
            <a:endParaRPr lang="en-AU"/>
          </a:p>
        </p:txBody>
      </p:sp>
      <p:sp>
        <p:nvSpPr>
          <p:cNvPr id="269314" name="Rectangle 2"/>
          <p:cNvSpPr>
            <a:spLocks noGrp="1" noRot="1" noChangeAspect="1" noChangeArrowheads="1" noTextEdit="1"/>
          </p:cNvSpPr>
          <p:nvPr>
            <p:ph type="sldImg"/>
          </p:nvPr>
        </p:nvSpPr>
        <p:spPr>
          <a:ln/>
        </p:spPr>
      </p:sp>
      <p:sp>
        <p:nvSpPr>
          <p:cNvPr id="269315"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work done by the National Security Agency and other U.S. government agencies</a:t>
            </a:r>
          </a:p>
          <a:p>
            <a:r>
              <a:rPr lang="en-US" sz="1200" kern="1200" baseline="0" dirty="0">
                <a:solidFill>
                  <a:schemeClr val="tx1"/>
                </a:solidFill>
                <a:latin typeface="Arial" pitchFamily="-109" charset="0"/>
                <a:ea typeface="+mn-ea"/>
                <a:cs typeface="+mn-cs"/>
              </a:rPr>
              <a:t>to develop requirements and evaluation criteria for trusted systems resulted</a:t>
            </a:r>
          </a:p>
          <a:p>
            <a:r>
              <a:rPr lang="en-US" sz="1200" kern="1200" baseline="0" dirty="0">
                <a:solidFill>
                  <a:schemeClr val="tx1"/>
                </a:solidFill>
                <a:latin typeface="Arial" pitchFamily="-109" charset="0"/>
                <a:ea typeface="+mn-ea"/>
                <a:cs typeface="+mn-cs"/>
              </a:rPr>
              <a:t>in the publication of the </a:t>
            </a:r>
            <a:r>
              <a:rPr lang="en-US" sz="1200" i="1" kern="1200" baseline="0" dirty="0">
                <a:solidFill>
                  <a:schemeClr val="tx1"/>
                </a:solidFill>
                <a:latin typeface="Arial" pitchFamily="-109" charset="0"/>
                <a:ea typeface="+mn-ea"/>
                <a:cs typeface="+mn-cs"/>
              </a:rPr>
              <a:t>Trusted Computer System Evaluation Criteria (TCSEC),</a:t>
            </a:r>
          </a:p>
          <a:p>
            <a:r>
              <a:rPr lang="en-US" sz="1200" kern="1200" baseline="0" dirty="0">
                <a:solidFill>
                  <a:schemeClr val="tx1"/>
                </a:solidFill>
                <a:latin typeface="Arial" pitchFamily="-109" charset="0"/>
                <a:ea typeface="+mn-ea"/>
                <a:cs typeface="+mn-cs"/>
              </a:rPr>
              <a:t>informally known as the </a:t>
            </a:r>
            <a:r>
              <a:rPr lang="en-US" sz="1200" i="1" kern="1200" baseline="0" dirty="0">
                <a:solidFill>
                  <a:schemeClr val="tx1"/>
                </a:solidFill>
                <a:latin typeface="Arial" pitchFamily="-109" charset="0"/>
                <a:ea typeface="+mn-ea"/>
                <a:cs typeface="+mn-cs"/>
              </a:rPr>
              <a:t>Orange Book , in the early 1980s. This focused primarily on</a:t>
            </a:r>
          </a:p>
          <a:p>
            <a:r>
              <a:rPr lang="en-US" sz="1200" kern="1200" baseline="0" dirty="0">
                <a:solidFill>
                  <a:schemeClr val="tx1"/>
                </a:solidFill>
                <a:latin typeface="Arial" pitchFamily="-109" charset="0"/>
                <a:ea typeface="+mn-ea"/>
                <a:cs typeface="+mn-cs"/>
              </a:rPr>
              <a:t>protecting information confidentiality. Subsequently, other countries started work</a:t>
            </a:r>
          </a:p>
          <a:p>
            <a:r>
              <a:rPr lang="en-US" sz="1200" kern="1200" baseline="0" dirty="0">
                <a:solidFill>
                  <a:schemeClr val="tx1"/>
                </a:solidFill>
                <a:latin typeface="Arial" pitchFamily="-109" charset="0"/>
                <a:ea typeface="+mn-ea"/>
                <a:cs typeface="+mn-cs"/>
              </a:rPr>
              <a:t>to develop criteria based on the TCSEC but that were more flexible and adaptable</a:t>
            </a:r>
          </a:p>
          <a:p>
            <a:r>
              <a:rPr lang="en-US" sz="1200" kern="1200" baseline="0" dirty="0">
                <a:solidFill>
                  <a:schemeClr val="tx1"/>
                </a:solidFill>
                <a:latin typeface="Arial" pitchFamily="-109" charset="0"/>
                <a:ea typeface="+mn-ea"/>
                <a:cs typeface="+mn-cs"/>
              </a:rPr>
              <a:t>to the evolving nature of IT. The process of merging, extending, and consolidating</a:t>
            </a:r>
          </a:p>
          <a:p>
            <a:r>
              <a:rPr lang="en-US" sz="1200" kern="1200" baseline="0" dirty="0">
                <a:solidFill>
                  <a:schemeClr val="tx1"/>
                </a:solidFill>
                <a:latin typeface="Arial" pitchFamily="-109" charset="0"/>
                <a:ea typeface="+mn-ea"/>
                <a:cs typeface="+mn-cs"/>
              </a:rPr>
              <a:t>these various efforts eventually resulted in the development of the Common</a:t>
            </a:r>
          </a:p>
          <a:p>
            <a:r>
              <a:rPr lang="en-US" sz="1200" kern="1200" baseline="0" dirty="0">
                <a:solidFill>
                  <a:schemeClr val="tx1"/>
                </a:solidFill>
                <a:latin typeface="Arial" pitchFamily="-109" charset="0"/>
                <a:ea typeface="+mn-ea"/>
                <a:cs typeface="+mn-cs"/>
              </a:rPr>
              <a:t>Criteria in the late 1990s. The </a:t>
            </a:r>
            <a:r>
              <a:rPr lang="en-US" sz="1200" i="1" kern="1200" baseline="0" dirty="0">
                <a:solidFill>
                  <a:schemeClr val="tx1"/>
                </a:solidFill>
                <a:latin typeface="Arial" pitchFamily="-109" charset="0"/>
                <a:ea typeface="+mn-ea"/>
                <a:cs typeface="+mn-cs"/>
              </a:rPr>
              <a:t>Common Criteria (CC) for Information Technology</a:t>
            </a:r>
          </a:p>
          <a:p>
            <a:r>
              <a:rPr lang="en-US" sz="1200" i="1" kern="1200" baseline="0" dirty="0">
                <a:solidFill>
                  <a:schemeClr val="tx1"/>
                </a:solidFill>
                <a:latin typeface="Arial" pitchFamily="-109" charset="0"/>
                <a:ea typeface="+mn-ea"/>
                <a:cs typeface="+mn-cs"/>
              </a:rPr>
              <a:t>and Security Evaluation are ISO standards for specifying security requirements</a:t>
            </a:r>
          </a:p>
          <a:p>
            <a:r>
              <a:rPr lang="en-US" sz="1200" kern="1200" baseline="0" dirty="0">
                <a:solidFill>
                  <a:schemeClr val="tx1"/>
                </a:solidFill>
                <a:latin typeface="Arial" pitchFamily="-109" charset="0"/>
                <a:ea typeface="+mn-ea"/>
                <a:cs typeface="+mn-cs"/>
              </a:rPr>
              <a:t>and defining evaluation criteria. The aim of these standards is to provide greater</a:t>
            </a:r>
          </a:p>
          <a:p>
            <a:r>
              <a:rPr lang="en-US" sz="1200" kern="1200" baseline="0" dirty="0">
                <a:solidFill>
                  <a:schemeClr val="tx1"/>
                </a:solidFill>
                <a:latin typeface="Arial" pitchFamily="-109" charset="0"/>
                <a:ea typeface="+mn-ea"/>
                <a:cs typeface="+mn-cs"/>
              </a:rPr>
              <a:t>confidence in the security of IT products as a result of formal actions taken during</a:t>
            </a:r>
          </a:p>
          <a:p>
            <a:r>
              <a:rPr lang="en-US" sz="1200" kern="1200" baseline="0" dirty="0">
                <a:solidFill>
                  <a:schemeClr val="tx1"/>
                </a:solidFill>
                <a:latin typeface="Arial" pitchFamily="-109" charset="0"/>
                <a:ea typeface="+mn-ea"/>
                <a:cs typeface="+mn-cs"/>
              </a:rPr>
              <a:t>the process of developing, evaluating, and operating these products. In the</a:t>
            </a:r>
          </a:p>
          <a:p>
            <a:r>
              <a:rPr lang="en-US" sz="1200" kern="1200" baseline="0" dirty="0">
                <a:solidFill>
                  <a:schemeClr val="tx1"/>
                </a:solidFill>
                <a:latin typeface="Arial" pitchFamily="-109" charset="0"/>
                <a:ea typeface="+mn-ea"/>
                <a:cs typeface="+mn-cs"/>
              </a:rPr>
              <a:t>development stage, the CC defines sets of IT requirements of known validity</a:t>
            </a:r>
          </a:p>
          <a:p>
            <a:r>
              <a:rPr lang="en-US" sz="1200" kern="1200" baseline="0" dirty="0">
                <a:solidFill>
                  <a:schemeClr val="tx1"/>
                </a:solidFill>
                <a:latin typeface="Arial" pitchFamily="-109" charset="0"/>
                <a:ea typeface="+mn-ea"/>
                <a:cs typeface="+mn-cs"/>
              </a:rPr>
              <a:t>that can be used to establish the security requirements of prospective products</a:t>
            </a:r>
          </a:p>
          <a:p>
            <a:r>
              <a:rPr lang="en-US" sz="1200" kern="1200" baseline="0" dirty="0">
                <a:solidFill>
                  <a:schemeClr val="tx1"/>
                </a:solidFill>
                <a:latin typeface="Arial" pitchFamily="-109" charset="0"/>
                <a:ea typeface="+mn-ea"/>
                <a:cs typeface="+mn-cs"/>
              </a:rPr>
              <a:t>and systems. Then the CC details how a specific product can be evaluated against</a:t>
            </a:r>
          </a:p>
          <a:p>
            <a:r>
              <a:rPr lang="en-US" sz="1200" kern="1200" baseline="0" dirty="0">
                <a:solidFill>
                  <a:schemeClr val="tx1"/>
                </a:solidFill>
                <a:latin typeface="Arial" pitchFamily="-109" charset="0"/>
                <a:ea typeface="+mn-ea"/>
                <a:cs typeface="+mn-cs"/>
              </a:rPr>
              <a:t>these known requirements, to provide confirmation that it does indeed meet them,</a:t>
            </a:r>
          </a:p>
          <a:p>
            <a:r>
              <a:rPr lang="en-US" sz="1200" kern="1200" baseline="0" dirty="0">
                <a:solidFill>
                  <a:schemeClr val="tx1"/>
                </a:solidFill>
                <a:latin typeface="Arial" pitchFamily="-109" charset="0"/>
                <a:ea typeface="+mn-ea"/>
                <a:cs typeface="+mn-cs"/>
              </a:rPr>
              <a:t>with an appropriate level of confidence. Lastly, when in operation the evolving</a:t>
            </a:r>
          </a:p>
          <a:p>
            <a:r>
              <a:rPr lang="en-US" sz="1200" kern="1200" baseline="0" dirty="0">
                <a:solidFill>
                  <a:schemeClr val="tx1"/>
                </a:solidFill>
                <a:latin typeface="Arial" pitchFamily="-109" charset="0"/>
                <a:ea typeface="+mn-ea"/>
                <a:cs typeface="+mn-cs"/>
              </a:rPr>
              <a:t>IT environment may reveal new vulnerabilities or concerns. The CC details a</a:t>
            </a:r>
          </a:p>
          <a:p>
            <a:r>
              <a:rPr lang="en-US" sz="1200" kern="1200" baseline="0" dirty="0">
                <a:solidFill>
                  <a:schemeClr val="tx1"/>
                </a:solidFill>
                <a:latin typeface="Arial" pitchFamily="-109" charset="0"/>
                <a:ea typeface="+mn-ea"/>
                <a:cs typeface="+mn-cs"/>
              </a:rPr>
              <a:t>process for responding to such changes, and possibly reevaluating the product.</a:t>
            </a:r>
          </a:p>
          <a:p>
            <a:r>
              <a:rPr lang="en-US" sz="1200" kern="1200" baseline="0" dirty="0">
                <a:solidFill>
                  <a:schemeClr val="tx1"/>
                </a:solidFill>
                <a:latin typeface="Arial" pitchFamily="-109" charset="0"/>
                <a:ea typeface="+mn-ea"/>
                <a:cs typeface="+mn-cs"/>
              </a:rPr>
              <a:t>Following successful evaluation, a particular product may be listed as CC certified</a:t>
            </a:r>
          </a:p>
          <a:p>
            <a:r>
              <a:rPr lang="en-US" sz="1200" kern="1200" baseline="0" dirty="0">
                <a:solidFill>
                  <a:schemeClr val="tx1"/>
                </a:solidFill>
                <a:latin typeface="Arial" pitchFamily="-109" charset="0"/>
                <a:ea typeface="+mn-ea"/>
                <a:cs typeface="+mn-cs"/>
              </a:rPr>
              <a:t>or validated by the appropriate national agency, such as NIST/NSA in the United</a:t>
            </a:r>
          </a:p>
          <a:p>
            <a:r>
              <a:rPr lang="en-US" sz="1200" kern="1200" baseline="0" dirty="0">
                <a:solidFill>
                  <a:schemeClr val="tx1"/>
                </a:solidFill>
                <a:latin typeface="Arial" pitchFamily="-109" charset="0"/>
                <a:ea typeface="+mn-ea"/>
                <a:cs typeface="+mn-cs"/>
              </a:rPr>
              <a:t>States. That agency publishes lists of evaluated products, which are used by</a:t>
            </a:r>
          </a:p>
          <a:p>
            <a:r>
              <a:rPr lang="en-US" sz="1200" kern="1200" baseline="0" dirty="0">
                <a:solidFill>
                  <a:schemeClr val="tx1"/>
                </a:solidFill>
                <a:latin typeface="Arial" pitchFamily="-109" charset="0"/>
                <a:ea typeface="+mn-ea"/>
                <a:cs typeface="+mn-cs"/>
              </a:rPr>
              <a:t>government and industry purchasers who need to use such products.</a:t>
            </a:r>
            <a:endParaRPr lang="en-US" dirty="0">
              <a:latin typeface="Times New Roman" pitchFamily="-109" charset="0"/>
            </a:endParaRPr>
          </a:p>
        </p:txBody>
      </p:sp>
    </p:spTree>
    <p:extLst>
      <p:ext uri="{BB962C8B-B14F-4D97-AF65-F5344CB8AC3E}">
        <p14:creationId xmlns:p14="http://schemas.microsoft.com/office/powerpoint/2010/main" val="7177001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altLang="zh-CN" dirty="0"/>
              <a:t>Multilevel security</a:t>
            </a:r>
          </a:p>
          <a:p>
            <a:pPr lvl="1"/>
            <a:r>
              <a:rPr lang="en-US" altLang="zh-CN" dirty="0"/>
              <a:t>No read up </a:t>
            </a:r>
          </a:p>
          <a:p>
            <a:pPr lvl="2"/>
            <a:r>
              <a:rPr lang="en-US" altLang="zh-CN" dirty="0"/>
              <a:t>Subject can only read an object of less or equal security level</a:t>
            </a:r>
          </a:p>
          <a:p>
            <a:pPr lvl="2"/>
            <a:r>
              <a:rPr lang="en-US" altLang="zh-CN" dirty="0"/>
              <a:t>Referred to as the </a:t>
            </a:r>
            <a:r>
              <a:rPr lang="en-US" altLang="zh-CN" b="0" dirty="0"/>
              <a:t>simple security property</a:t>
            </a:r>
            <a:r>
              <a:rPr lang="en-US" altLang="zh-CN" dirty="0"/>
              <a:t> (</a:t>
            </a:r>
            <a:r>
              <a:rPr lang="en-US" altLang="zh-CN" dirty="0" err="1"/>
              <a:t>ss</a:t>
            </a:r>
            <a:r>
              <a:rPr lang="en-US" altLang="zh-CN" dirty="0"/>
              <a:t>-property)</a:t>
            </a:r>
          </a:p>
          <a:p>
            <a:pPr lvl="1"/>
            <a:r>
              <a:rPr lang="en-US" altLang="zh-CN" dirty="0"/>
              <a:t>No write down</a:t>
            </a:r>
          </a:p>
          <a:p>
            <a:pPr lvl="2"/>
            <a:r>
              <a:rPr lang="en-US" altLang="zh-CN" dirty="0"/>
              <a:t>A subject can only write into an object of greater or equal security level</a:t>
            </a:r>
          </a:p>
          <a:p>
            <a:pPr lvl="2"/>
            <a:r>
              <a:rPr lang="en-US" altLang="zh-CN" dirty="0"/>
              <a:t>Referred to as the  </a:t>
            </a:r>
            <a:r>
              <a:rPr lang="en-US" altLang="zh-CN" b="0" dirty="0"/>
              <a:t>*-property</a:t>
            </a:r>
            <a:endParaRPr lang="en-US" altLang="zh-CN" sz="2054" dirty="0"/>
          </a:p>
          <a:p>
            <a:endParaRPr lang="en-US" dirty="0"/>
          </a:p>
          <a:p>
            <a:endParaRPr lang="en-US" dirty="0"/>
          </a:p>
          <a:p>
            <a:r>
              <a:rPr lang="en-US" dirty="0"/>
              <a:t>These prevent information from leaking from higher levels to lower </a:t>
            </a:r>
            <a:r>
              <a:rPr lang="en-US" dirty="0" err="1"/>
              <a:t>levels</a:t>
            </a:r>
            <a:r>
              <a:rPr lang="en-US" altLang="zh-CN" sz="1200" b="0" kern="1200" baseline="0" dirty="0" err="1">
                <a:solidFill>
                  <a:schemeClr val="tx1"/>
                </a:solidFill>
                <a:latin typeface="Arial" pitchFamily="-109" charset="0"/>
                <a:ea typeface="+mn-ea"/>
                <a:cs typeface="+mn-cs"/>
              </a:rPr>
              <a:t>The</a:t>
            </a:r>
            <a:r>
              <a:rPr lang="en-US" altLang="zh-CN" sz="1200" b="0" kern="1200" baseline="0" dirty="0">
                <a:solidFill>
                  <a:schemeClr val="tx1"/>
                </a:solidFill>
                <a:latin typeface="Arial" pitchFamily="-109" charset="0"/>
                <a:ea typeface="+mn-ea"/>
                <a:cs typeface="+mn-cs"/>
              </a:rPr>
              <a:t> BLP model was developed in the 1970s as a formal model for access</a:t>
            </a:r>
          </a:p>
          <a:p>
            <a:r>
              <a:rPr lang="en-US" altLang="zh-CN" sz="1200" b="0" kern="1200" baseline="0" dirty="0">
                <a:solidFill>
                  <a:schemeClr val="tx1"/>
                </a:solidFill>
                <a:latin typeface="Arial" pitchFamily="-109" charset="0"/>
                <a:ea typeface="+mn-ea"/>
                <a:cs typeface="+mn-cs"/>
              </a:rPr>
              <a:t>control. The model relied on the access control concept described in Chapter 4</a:t>
            </a:r>
          </a:p>
          <a:p>
            <a:r>
              <a:rPr lang="en-US" altLang="zh-CN" sz="1200" b="0" kern="1200" baseline="0" dirty="0">
                <a:solidFill>
                  <a:schemeClr val="tx1"/>
                </a:solidFill>
                <a:latin typeface="Arial" pitchFamily="-109" charset="0"/>
                <a:ea typeface="+mn-ea"/>
                <a:cs typeface="+mn-cs"/>
              </a:rPr>
              <a:t>(e.g., Figure 4.4 ). In the model, each subject and each object is assigned a security</a:t>
            </a:r>
          </a:p>
          <a:p>
            <a:r>
              <a:rPr lang="en-US" altLang="zh-CN" sz="1200" b="0" kern="1200" baseline="0" dirty="0">
                <a:solidFill>
                  <a:schemeClr val="tx1"/>
                </a:solidFill>
                <a:latin typeface="Arial" pitchFamily="-109" charset="0"/>
                <a:ea typeface="+mn-ea"/>
                <a:cs typeface="+mn-cs"/>
              </a:rPr>
              <a:t>class . In the simplest formulation, security classes form a strict hierarchy and</a:t>
            </a:r>
          </a:p>
          <a:p>
            <a:r>
              <a:rPr lang="en-US" altLang="zh-CN" sz="1200" b="0" kern="1200" baseline="0" dirty="0">
                <a:solidFill>
                  <a:schemeClr val="tx1"/>
                </a:solidFill>
                <a:latin typeface="Arial" pitchFamily="-109" charset="0"/>
                <a:ea typeface="+mn-ea"/>
                <a:cs typeface="+mn-cs"/>
              </a:rPr>
              <a:t>are referred to as security levels . One example is the U.S. military classification</a:t>
            </a:r>
          </a:p>
          <a:p>
            <a:r>
              <a:rPr lang="en-US" altLang="zh-CN" sz="1200" b="0" kern="1200" baseline="0" dirty="0">
                <a:solidFill>
                  <a:schemeClr val="tx1"/>
                </a:solidFill>
                <a:latin typeface="Arial" pitchFamily="-109" charset="0"/>
                <a:ea typeface="+mn-ea"/>
                <a:cs typeface="+mn-cs"/>
              </a:rPr>
              <a:t>scheme:</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top secret </a:t>
            </a:r>
            <a:r>
              <a:rPr lang="en-US" altLang="zh-CN" b="0" dirty="0"/>
              <a:t>&gt;</a:t>
            </a:r>
            <a:r>
              <a:rPr lang="en-US" altLang="zh-CN" sz="1200" b="0" kern="1200" baseline="0" dirty="0">
                <a:solidFill>
                  <a:schemeClr val="tx1"/>
                </a:solidFill>
                <a:latin typeface="Arial" pitchFamily="-109" charset="0"/>
                <a:ea typeface="+mn-ea"/>
                <a:cs typeface="+mn-cs"/>
              </a:rPr>
              <a:t> secret </a:t>
            </a:r>
            <a:r>
              <a:rPr lang="en-US" altLang="zh-CN" b="0" dirty="0"/>
              <a:t>&gt;</a:t>
            </a:r>
            <a:r>
              <a:rPr lang="en-US" altLang="zh-CN" sz="1200" b="0" kern="1200" baseline="0" dirty="0">
                <a:solidFill>
                  <a:schemeClr val="tx1"/>
                </a:solidFill>
                <a:latin typeface="Arial" pitchFamily="-109" charset="0"/>
                <a:ea typeface="+mn-ea"/>
                <a:cs typeface="+mn-cs"/>
              </a:rPr>
              <a:t> confidential </a:t>
            </a:r>
            <a:r>
              <a:rPr lang="en-US" altLang="zh-CN" b="0" dirty="0"/>
              <a:t>&gt;</a:t>
            </a:r>
            <a:r>
              <a:rPr lang="en-US" altLang="zh-CN" sz="1200" b="0" kern="1200" baseline="0" dirty="0">
                <a:solidFill>
                  <a:schemeClr val="tx1"/>
                </a:solidFill>
                <a:latin typeface="Arial" pitchFamily="-109" charset="0"/>
                <a:ea typeface="+mn-ea"/>
                <a:cs typeface="+mn-cs"/>
              </a:rPr>
              <a:t> restricted </a:t>
            </a:r>
            <a:r>
              <a:rPr lang="en-US" altLang="zh-CN" b="0" dirty="0"/>
              <a:t>&gt;</a:t>
            </a:r>
            <a:r>
              <a:rPr lang="en-US" altLang="zh-CN" sz="1200" b="0" kern="1200" baseline="0" dirty="0">
                <a:solidFill>
                  <a:schemeClr val="tx1"/>
                </a:solidFill>
                <a:latin typeface="Arial" pitchFamily="-109" charset="0"/>
                <a:ea typeface="+mn-ea"/>
                <a:cs typeface="+mn-cs"/>
              </a:rPr>
              <a:t> unclassified</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It is possible to also add a set of categories or compartments to each security</a:t>
            </a:r>
          </a:p>
          <a:p>
            <a:r>
              <a:rPr lang="en-US" altLang="zh-CN" sz="1200" b="0" kern="1200" baseline="0" dirty="0">
                <a:solidFill>
                  <a:schemeClr val="tx1"/>
                </a:solidFill>
                <a:latin typeface="Arial" pitchFamily="-109" charset="0"/>
                <a:ea typeface="+mn-ea"/>
                <a:cs typeface="+mn-cs"/>
              </a:rPr>
              <a:t>level, so that a subject must be assigned both the appropriate level and category to</a:t>
            </a:r>
          </a:p>
          <a:p>
            <a:r>
              <a:rPr lang="en-US" altLang="zh-CN" sz="1200" b="0" kern="1200" baseline="0" dirty="0">
                <a:solidFill>
                  <a:schemeClr val="tx1"/>
                </a:solidFill>
                <a:latin typeface="Arial" pitchFamily="-109" charset="0"/>
                <a:ea typeface="+mn-ea"/>
                <a:cs typeface="+mn-cs"/>
              </a:rPr>
              <a:t>access an object. We ignore this refinement in the following discussion.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This concept is equally applicable in other areas, where information can be</a:t>
            </a:r>
          </a:p>
          <a:p>
            <a:r>
              <a:rPr lang="en-US" altLang="zh-CN" sz="1200" b="0" kern="1200" baseline="0" dirty="0">
                <a:solidFill>
                  <a:schemeClr val="tx1"/>
                </a:solidFill>
                <a:latin typeface="Arial" pitchFamily="-109" charset="0"/>
                <a:ea typeface="+mn-ea"/>
                <a:cs typeface="+mn-cs"/>
              </a:rPr>
              <a:t>organized into gross levels and categories and users can be granted clearances to</a:t>
            </a:r>
          </a:p>
          <a:p>
            <a:r>
              <a:rPr lang="en-US" altLang="zh-CN" sz="1200" b="0" kern="1200" baseline="0" dirty="0">
                <a:solidFill>
                  <a:schemeClr val="tx1"/>
                </a:solidFill>
                <a:latin typeface="Arial" pitchFamily="-109" charset="0"/>
                <a:ea typeface="+mn-ea"/>
                <a:cs typeface="+mn-cs"/>
              </a:rPr>
              <a:t>access certain categories of data. For example, the highest level of security might be</a:t>
            </a:r>
          </a:p>
          <a:p>
            <a:r>
              <a:rPr lang="en-US" altLang="zh-CN" sz="1200" b="0" kern="1200" baseline="0" dirty="0">
                <a:solidFill>
                  <a:schemeClr val="tx1"/>
                </a:solidFill>
                <a:latin typeface="Arial" pitchFamily="-109" charset="0"/>
                <a:ea typeface="+mn-ea"/>
                <a:cs typeface="+mn-cs"/>
              </a:rPr>
              <a:t>for strategic corporate planning documents and data, accessible by only corporate</a:t>
            </a:r>
          </a:p>
          <a:p>
            <a:r>
              <a:rPr lang="en-US" altLang="zh-CN" sz="1200" b="0" kern="1200" baseline="0" dirty="0">
                <a:solidFill>
                  <a:schemeClr val="tx1"/>
                </a:solidFill>
                <a:latin typeface="Arial" pitchFamily="-109" charset="0"/>
                <a:ea typeface="+mn-ea"/>
                <a:cs typeface="+mn-cs"/>
              </a:rPr>
              <a:t>officers and their staff; next might come sensitive financial and personnel data,</a:t>
            </a:r>
          </a:p>
          <a:p>
            <a:r>
              <a:rPr lang="en-US" altLang="zh-CN" sz="1200" b="0" kern="1200" baseline="0" dirty="0">
                <a:solidFill>
                  <a:schemeClr val="tx1"/>
                </a:solidFill>
                <a:latin typeface="Arial" pitchFamily="-109" charset="0"/>
                <a:ea typeface="+mn-ea"/>
                <a:cs typeface="+mn-cs"/>
              </a:rPr>
              <a:t>accessible only by administration personnel, corporate officers, and so on. This</a:t>
            </a:r>
          </a:p>
          <a:p>
            <a:r>
              <a:rPr lang="en-US" altLang="zh-CN" sz="1200" b="0" kern="1200" baseline="0" dirty="0">
                <a:solidFill>
                  <a:schemeClr val="tx1"/>
                </a:solidFill>
                <a:latin typeface="Arial" pitchFamily="-109" charset="0"/>
                <a:ea typeface="+mn-ea"/>
                <a:cs typeface="+mn-cs"/>
              </a:rPr>
              <a:t>suggests a classification scheme such as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strategic </a:t>
            </a:r>
            <a:r>
              <a:rPr lang="en-US" altLang="zh-CN" b="0" dirty="0"/>
              <a:t>&gt;</a:t>
            </a:r>
            <a:r>
              <a:rPr lang="en-US" altLang="zh-CN" sz="1200" b="0" kern="1200" baseline="0" dirty="0">
                <a:solidFill>
                  <a:schemeClr val="tx1"/>
                </a:solidFill>
                <a:latin typeface="Arial" pitchFamily="-109" charset="0"/>
                <a:ea typeface="+mn-ea"/>
                <a:cs typeface="+mn-cs"/>
              </a:rPr>
              <a:t> sensitive </a:t>
            </a:r>
            <a:r>
              <a:rPr lang="en-US" altLang="zh-CN" b="0" dirty="0"/>
              <a:t>&gt;</a:t>
            </a:r>
            <a:r>
              <a:rPr lang="en-US" altLang="zh-CN" sz="1200" b="0" kern="1200" baseline="0" dirty="0">
                <a:solidFill>
                  <a:schemeClr val="tx1"/>
                </a:solidFill>
                <a:latin typeface="Arial" pitchFamily="-109" charset="0"/>
                <a:ea typeface="+mn-ea"/>
                <a:cs typeface="+mn-cs"/>
              </a:rPr>
              <a:t> confidential </a:t>
            </a:r>
            <a:r>
              <a:rPr lang="en-US" altLang="zh-CN" b="0" dirty="0"/>
              <a:t>&gt;</a:t>
            </a:r>
            <a:r>
              <a:rPr lang="en-US" altLang="zh-CN" sz="1200" b="0" kern="1200" baseline="0" dirty="0">
                <a:solidFill>
                  <a:schemeClr val="tx1"/>
                </a:solidFill>
                <a:latin typeface="Arial" pitchFamily="-109" charset="0"/>
                <a:ea typeface="+mn-ea"/>
                <a:cs typeface="+mn-cs"/>
              </a:rPr>
              <a:t> public</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A subject is said to have a security clearance of a given level; an object is said to</a:t>
            </a:r>
          </a:p>
          <a:p>
            <a:r>
              <a:rPr lang="en-US" altLang="zh-CN" sz="1200" b="0" kern="1200" baseline="0" dirty="0">
                <a:solidFill>
                  <a:schemeClr val="tx1"/>
                </a:solidFill>
                <a:latin typeface="Arial" pitchFamily="-109" charset="0"/>
                <a:ea typeface="+mn-ea"/>
                <a:cs typeface="+mn-cs"/>
              </a:rPr>
              <a:t>have a security classification of a given level. The security classes control the manner</a:t>
            </a:r>
          </a:p>
          <a:p>
            <a:r>
              <a:rPr lang="en-US" altLang="zh-CN" sz="1200" b="0" kern="1200" baseline="0" dirty="0">
                <a:solidFill>
                  <a:schemeClr val="tx1"/>
                </a:solidFill>
                <a:latin typeface="Arial" pitchFamily="-109" charset="0"/>
                <a:ea typeface="+mn-ea"/>
                <a:cs typeface="+mn-cs"/>
              </a:rPr>
              <a:t>by which a subject may access an object.</a:t>
            </a:r>
            <a:endParaRPr lang="en-US" altLang="zh-CN" b="0" dirty="0">
              <a:latin typeface="Times New Roman" pitchFamily="-109" charset="0"/>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04982B31-5F2E-4241-814E-088E6ECAA300}" type="slidenum">
              <a:rPr kumimoji="0" lang="en-US" altLang="zh-CN" sz="1200" b="0" i="0" u="none" strike="noStrike" kern="1200" cap="none" spc="0" normalizeH="0" baseline="0" noProof="0" smtClean="0">
                <a:ln>
                  <a:noFill/>
                </a:ln>
                <a:solidFill>
                  <a:srgbClr val="000000"/>
                </a:solidFill>
                <a:effectLst/>
                <a:uLnTx/>
                <a:uFillTx/>
                <a:latin typeface="Arial" pitchFamily="-107"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US" altLang="zh-CN" sz="1200" b="0" i="0" u="none" strike="noStrike" kern="1200" cap="none" spc="0" normalizeH="0" baseline="0" noProof="0">
              <a:ln>
                <a:noFill/>
              </a:ln>
              <a:solidFill>
                <a:srgbClr val="000000"/>
              </a:solidFill>
              <a:effectLst/>
              <a:uLnTx/>
              <a:uFillTx/>
              <a:latin typeface="Arial" pitchFamily="-107" charset="0"/>
              <a:ea typeface="宋体" panose="02010600030101010101" pitchFamily="2" charset="-122"/>
              <a:cs typeface="+mn-cs"/>
            </a:endParaRPr>
          </a:p>
        </p:txBody>
      </p:sp>
    </p:spTree>
    <p:extLst>
      <p:ext uri="{BB962C8B-B14F-4D97-AF65-F5344CB8AC3E}">
        <p14:creationId xmlns:p14="http://schemas.microsoft.com/office/powerpoint/2010/main" val="38367060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34</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dirty="0">
                <a:latin typeface="Times New Roman" pitchFamily="-107" charset="0"/>
              </a:rPr>
              <a:t>Chapter 13 summary.</a:t>
            </a:r>
          </a:p>
        </p:txBody>
      </p:sp>
    </p:spTree>
    <p:extLst>
      <p:ext uri="{BB962C8B-B14F-4D97-AF65-F5344CB8AC3E}">
        <p14:creationId xmlns:p14="http://schemas.microsoft.com/office/powerpoint/2010/main" val="30254274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B54E64C-CB0E-7147-9BC7-0F6F9A936A67}" type="slidenum">
              <a:rPr lang="en-AU"/>
              <a:pPr/>
              <a:t>4</a:t>
            </a:fld>
            <a:endParaRPr lang="en-AU"/>
          </a:p>
        </p:txBody>
      </p:sp>
      <p:sp>
        <p:nvSpPr>
          <p:cNvPr id="241666" name="Rectangle 2"/>
          <p:cNvSpPr>
            <a:spLocks noGrp="1" noRot="1" noChangeAspect="1" noChangeArrowheads="1" noTextEdit="1"/>
          </p:cNvSpPr>
          <p:nvPr>
            <p:ph type="sldImg"/>
          </p:nvPr>
        </p:nvSpPr>
        <p:spPr>
          <a:ln/>
        </p:spPr>
      </p:sp>
      <p:sp>
        <p:nvSpPr>
          <p:cNvPr id="24166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Multilevel security is of interest when there is a requirement to maintain</a:t>
            </a:r>
          </a:p>
          <a:p>
            <a:r>
              <a:rPr lang="en-US" sz="1200" kern="1200" baseline="0" dirty="0">
                <a:solidFill>
                  <a:schemeClr val="tx1"/>
                </a:solidFill>
                <a:latin typeface="Arial" pitchFamily="-109" charset="0"/>
                <a:ea typeface="+mn-ea"/>
                <a:cs typeface="+mn-cs"/>
              </a:rPr>
              <a:t>a resource, such as a file system or database in which multiple levels of data</a:t>
            </a:r>
          </a:p>
          <a:p>
            <a:r>
              <a:rPr lang="en-US" sz="1200" kern="1200" baseline="0" dirty="0">
                <a:solidFill>
                  <a:schemeClr val="tx1"/>
                </a:solidFill>
                <a:latin typeface="Arial" pitchFamily="-109" charset="0"/>
                <a:ea typeface="+mn-ea"/>
                <a:cs typeface="+mn-cs"/>
              </a:rPr>
              <a:t>sensitivity are defined. The hierarchy could be as simple as two levels (e.g., public</a:t>
            </a:r>
          </a:p>
          <a:p>
            <a:r>
              <a:rPr lang="en-US" sz="1200" kern="1200" baseline="0" dirty="0">
                <a:solidFill>
                  <a:schemeClr val="tx1"/>
                </a:solidFill>
                <a:latin typeface="Arial" pitchFamily="-109" charset="0"/>
                <a:ea typeface="+mn-ea"/>
                <a:cs typeface="+mn-cs"/>
              </a:rPr>
              <a:t>and proprietary) or could have many levels (e.g., the military unclassified,</a:t>
            </a:r>
          </a:p>
          <a:p>
            <a:r>
              <a:rPr lang="en-US" sz="1200" kern="1200" baseline="0" dirty="0">
                <a:solidFill>
                  <a:schemeClr val="tx1"/>
                </a:solidFill>
                <a:latin typeface="Arial" pitchFamily="-109" charset="0"/>
                <a:ea typeface="+mn-ea"/>
                <a:cs typeface="+mn-cs"/>
              </a:rPr>
              <a:t>restricted, confidential, secret, top secret). The preceding three sections have</a:t>
            </a:r>
          </a:p>
          <a:p>
            <a:r>
              <a:rPr lang="en-US" sz="1200" kern="1200" baseline="0" dirty="0">
                <a:solidFill>
                  <a:schemeClr val="tx1"/>
                </a:solidFill>
                <a:latin typeface="Arial" pitchFamily="-109" charset="0"/>
                <a:ea typeface="+mn-ea"/>
                <a:cs typeface="+mn-cs"/>
              </a:rPr>
              <a:t>introduced us to the essential elements of multilevel security. In this section, we</a:t>
            </a:r>
          </a:p>
          <a:p>
            <a:r>
              <a:rPr lang="en-US" sz="1200" kern="1200" baseline="0" dirty="0">
                <a:solidFill>
                  <a:schemeClr val="tx1"/>
                </a:solidFill>
                <a:latin typeface="Arial" pitchFamily="-109" charset="0"/>
                <a:ea typeface="+mn-ea"/>
                <a:cs typeface="+mn-cs"/>
              </a:rPr>
              <a:t>look at two applications areas where MLS concepts have been applied: role-based</a:t>
            </a:r>
          </a:p>
          <a:p>
            <a:r>
              <a:rPr lang="en-US" sz="1200" kern="1200" baseline="0" dirty="0">
                <a:solidFill>
                  <a:schemeClr val="tx1"/>
                </a:solidFill>
                <a:latin typeface="Arial" pitchFamily="-109" charset="0"/>
                <a:ea typeface="+mn-ea"/>
                <a:cs typeface="+mn-cs"/>
              </a:rPr>
              <a:t>access control system and database security.</a:t>
            </a:r>
            <a:endParaRPr lang="en-US" dirty="0">
              <a:latin typeface="Times" pitchFamily="-109" charset="0"/>
            </a:endParaRPr>
          </a:p>
        </p:txBody>
      </p:sp>
    </p:spTree>
    <p:extLst>
      <p:ext uri="{BB962C8B-B14F-4D97-AF65-F5344CB8AC3E}">
        <p14:creationId xmlns:p14="http://schemas.microsoft.com/office/powerpoint/2010/main" val="35819298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altLang="zh-CN" dirty="0"/>
              <a:t>Multilevel security</a:t>
            </a:r>
          </a:p>
          <a:p>
            <a:pPr lvl="1"/>
            <a:r>
              <a:rPr lang="en-US" altLang="zh-CN" dirty="0"/>
              <a:t>No read up </a:t>
            </a:r>
          </a:p>
          <a:p>
            <a:pPr lvl="2"/>
            <a:r>
              <a:rPr lang="en-US" altLang="zh-CN" dirty="0"/>
              <a:t>Subject can only read an object of less or equal security level</a:t>
            </a:r>
          </a:p>
          <a:p>
            <a:pPr lvl="2"/>
            <a:r>
              <a:rPr lang="en-US" altLang="zh-CN" dirty="0"/>
              <a:t>Referred to as the </a:t>
            </a:r>
            <a:r>
              <a:rPr lang="en-US" altLang="zh-CN" b="0" dirty="0"/>
              <a:t>simple security property</a:t>
            </a:r>
            <a:r>
              <a:rPr lang="en-US" altLang="zh-CN" dirty="0"/>
              <a:t> (</a:t>
            </a:r>
            <a:r>
              <a:rPr lang="en-US" altLang="zh-CN" dirty="0" err="1"/>
              <a:t>ss</a:t>
            </a:r>
            <a:r>
              <a:rPr lang="en-US" altLang="zh-CN" dirty="0"/>
              <a:t>-property)</a:t>
            </a:r>
          </a:p>
          <a:p>
            <a:pPr lvl="1"/>
            <a:r>
              <a:rPr lang="en-US" altLang="zh-CN" dirty="0"/>
              <a:t>No write down</a:t>
            </a:r>
          </a:p>
          <a:p>
            <a:pPr lvl="2"/>
            <a:r>
              <a:rPr lang="en-US" altLang="zh-CN" dirty="0"/>
              <a:t>A subject can only write into an object of greater or equal security level</a:t>
            </a:r>
          </a:p>
          <a:p>
            <a:pPr lvl="2"/>
            <a:r>
              <a:rPr lang="en-US" altLang="zh-CN" dirty="0"/>
              <a:t>Referred to as the  </a:t>
            </a:r>
            <a:r>
              <a:rPr lang="en-US" altLang="zh-CN" b="0" dirty="0"/>
              <a:t>*-property</a:t>
            </a:r>
            <a:endParaRPr lang="en-US" altLang="zh-CN" sz="2054" dirty="0"/>
          </a:p>
          <a:p>
            <a:endParaRPr lang="en-US" dirty="0"/>
          </a:p>
          <a:p>
            <a:endParaRPr lang="en-US" dirty="0"/>
          </a:p>
          <a:p>
            <a:r>
              <a:rPr lang="en-US" dirty="0"/>
              <a:t>These prevent information from leaking from higher levels to lower </a:t>
            </a:r>
            <a:r>
              <a:rPr lang="en-US" dirty="0" err="1"/>
              <a:t>levels</a:t>
            </a:r>
            <a:r>
              <a:rPr lang="en-US" altLang="zh-CN" sz="1200" b="0" kern="1200" baseline="0" dirty="0" err="1">
                <a:solidFill>
                  <a:schemeClr val="tx1"/>
                </a:solidFill>
                <a:latin typeface="Arial" pitchFamily="-109" charset="0"/>
                <a:ea typeface="+mn-ea"/>
                <a:cs typeface="+mn-cs"/>
              </a:rPr>
              <a:t>The</a:t>
            </a:r>
            <a:r>
              <a:rPr lang="en-US" altLang="zh-CN" sz="1200" b="0" kern="1200" baseline="0" dirty="0">
                <a:solidFill>
                  <a:schemeClr val="tx1"/>
                </a:solidFill>
                <a:latin typeface="Arial" pitchFamily="-109" charset="0"/>
                <a:ea typeface="+mn-ea"/>
                <a:cs typeface="+mn-cs"/>
              </a:rPr>
              <a:t> BLP model was developed in the 1970s as a formal model for access</a:t>
            </a:r>
          </a:p>
          <a:p>
            <a:r>
              <a:rPr lang="en-US" altLang="zh-CN" sz="1200" b="0" kern="1200" baseline="0" dirty="0">
                <a:solidFill>
                  <a:schemeClr val="tx1"/>
                </a:solidFill>
                <a:latin typeface="Arial" pitchFamily="-109" charset="0"/>
                <a:ea typeface="+mn-ea"/>
                <a:cs typeface="+mn-cs"/>
              </a:rPr>
              <a:t>control. The model relied on the access control concept described in Chapter 4</a:t>
            </a:r>
          </a:p>
          <a:p>
            <a:r>
              <a:rPr lang="en-US" altLang="zh-CN" sz="1200" b="0" kern="1200" baseline="0" dirty="0">
                <a:solidFill>
                  <a:schemeClr val="tx1"/>
                </a:solidFill>
                <a:latin typeface="Arial" pitchFamily="-109" charset="0"/>
                <a:ea typeface="+mn-ea"/>
                <a:cs typeface="+mn-cs"/>
              </a:rPr>
              <a:t>(e.g., Figure 4.4 ). In the model, each subject and each object is assigned a security</a:t>
            </a:r>
          </a:p>
          <a:p>
            <a:r>
              <a:rPr lang="en-US" altLang="zh-CN" sz="1200" b="0" kern="1200" baseline="0" dirty="0">
                <a:solidFill>
                  <a:schemeClr val="tx1"/>
                </a:solidFill>
                <a:latin typeface="Arial" pitchFamily="-109" charset="0"/>
                <a:ea typeface="+mn-ea"/>
                <a:cs typeface="+mn-cs"/>
              </a:rPr>
              <a:t>class . In the simplest formulation, security classes form a strict hierarchy and</a:t>
            </a:r>
          </a:p>
          <a:p>
            <a:r>
              <a:rPr lang="en-US" altLang="zh-CN" sz="1200" b="0" kern="1200" baseline="0" dirty="0">
                <a:solidFill>
                  <a:schemeClr val="tx1"/>
                </a:solidFill>
                <a:latin typeface="Arial" pitchFamily="-109" charset="0"/>
                <a:ea typeface="+mn-ea"/>
                <a:cs typeface="+mn-cs"/>
              </a:rPr>
              <a:t>are referred to as security levels . One example is the U.S. military classification</a:t>
            </a:r>
          </a:p>
          <a:p>
            <a:r>
              <a:rPr lang="en-US" altLang="zh-CN" sz="1200" b="0" kern="1200" baseline="0" dirty="0">
                <a:solidFill>
                  <a:schemeClr val="tx1"/>
                </a:solidFill>
                <a:latin typeface="Arial" pitchFamily="-109" charset="0"/>
                <a:ea typeface="+mn-ea"/>
                <a:cs typeface="+mn-cs"/>
              </a:rPr>
              <a:t>scheme:</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top secret </a:t>
            </a:r>
            <a:r>
              <a:rPr lang="en-US" altLang="zh-CN" b="0" dirty="0"/>
              <a:t>&gt;</a:t>
            </a:r>
            <a:r>
              <a:rPr lang="en-US" altLang="zh-CN" sz="1200" b="0" kern="1200" baseline="0" dirty="0">
                <a:solidFill>
                  <a:schemeClr val="tx1"/>
                </a:solidFill>
                <a:latin typeface="Arial" pitchFamily="-109" charset="0"/>
                <a:ea typeface="+mn-ea"/>
                <a:cs typeface="+mn-cs"/>
              </a:rPr>
              <a:t> secret </a:t>
            </a:r>
            <a:r>
              <a:rPr lang="en-US" altLang="zh-CN" b="0" dirty="0"/>
              <a:t>&gt;</a:t>
            </a:r>
            <a:r>
              <a:rPr lang="en-US" altLang="zh-CN" sz="1200" b="0" kern="1200" baseline="0" dirty="0">
                <a:solidFill>
                  <a:schemeClr val="tx1"/>
                </a:solidFill>
                <a:latin typeface="Arial" pitchFamily="-109" charset="0"/>
                <a:ea typeface="+mn-ea"/>
                <a:cs typeface="+mn-cs"/>
              </a:rPr>
              <a:t> confidential </a:t>
            </a:r>
            <a:r>
              <a:rPr lang="en-US" altLang="zh-CN" b="0" dirty="0"/>
              <a:t>&gt;</a:t>
            </a:r>
            <a:r>
              <a:rPr lang="en-US" altLang="zh-CN" sz="1200" b="0" kern="1200" baseline="0" dirty="0">
                <a:solidFill>
                  <a:schemeClr val="tx1"/>
                </a:solidFill>
                <a:latin typeface="Arial" pitchFamily="-109" charset="0"/>
                <a:ea typeface="+mn-ea"/>
                <a:cs typeface="+mn-cs"/>
              </a:rPr>
              <a:t> restricted </a:t>
            </a:r>
            <a:r>
              <a:rPr lang="en-US" altLang="zh-CN" b="0" dirty="0"/>
              <a:t>&gt;</a:t>
            </a:r>
            <a:r>
              <a:rPr lang="en-US" altLang="zh-CN" sz="1200" b="0" kern="1200" baseline="0" dirty="0">
                <a:solidFill>
                  <a:schemeClr val="tx1"/>
                </a:solidFill>
                <a:latin typeface="Arial" pitchFamily="-109" charset="0"/>
                <a:ea typeface="+mn-ea"/>
                <a:cs typeface="+mn-cs"/>
              </a:rPr>
              <a:t> unclassified</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It is possible to also add a set of categories or compartments to each security</a:t>
            </a:r>
          </a:p>
          <a:p>
            <a:r>
              <a:rPr lang="en-US" altLang="zh-CN" sz="1200" b="0" kern="1200" baseline="0" dirty="0">
                <a:solidFill>
                  <a:schemeClr val="tx1"/>
                </a:solidFill>
                <a:latin typeface="Arial" pitchFamily="-109" charset="0"/>
                <a:ea typeface="+mn-ea"/>
                <a:cs typeface="+mn-cs"/>
              </a:rPr>
              <a:t>level, so that a subject must be assigned both the appropriate level and category to</a:t>
            </a:r>
          </a:p>
          <a:p>
            <a:r>
              <a:rPr lang="en-US" altLang="zh-CN" sz="1200" b="0" kern="1200" baseline="0" dirty="0">
                <a:solidFill>
                  <a:schemeClr val="tx1"/>
                </a:solidFill>
                <a:latin typeface="Arial" pitchFamily="-109" charset="0"/>
                <a:ea typeface="+mn-ea"/>
                <a:cs typeface="+mn-cs"/>
              </a:rPr>
              <a:t>access an object. We ignore this refinement in the following discussion.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This concept is equally applicable in other areas, where information can be</a:t>
            </a:r>
          </a:p>
          <a:p>
            <a:r>
              <a:rPr lang="en-US" altLang="zh-CN" sz="1200" b="0" kern="1200" baseline="0" dirty="0">
                <a:solidFill>
                  <a:schemeClr val="tx1"/>
                </a:solidFill>
                <a:latin typeface="Arial" pitchFamily="-109" charset="0"/>
                <a:ea typeface="+mn-ea"/>
                <a:cs typeface="+mn-cs"/>
              </a:rPr>
              <a:t>organized into gross levels and categories and users can be granted clearances to</a:t>
            </a:r>
          </a:p>
          <a:p>
            <a:r>
              <a:rPr lang="en-US" altLang="zh-CN" sz="1200" b="0" kern="1200" baseline="0" dirty="0">
                <a:solidFill>
                  <a:schemeClr val="tx1"/>
                </a:solidFill>
                <a:latin typeface="Arial" pitchFamily="-109" charset="0"/>
                <a:ea typeface="+mn-ea"/>
                <a:cs typeface="+mn-cs"/>
              </a:rPr>
              <a:t>access certain categories of data. For example, the highest level of security might be</a:t>
            </a:r>
          </a:p>
          <a:p>
            <a:r>
              <a:rPr lang="en-US" altLang="zh-CN" sz="1200" b="0" kern="1200" baseline="0" dirty="0">
                <a:solidFill>
                  <a:schemeClr val="tx1"/>
                </a:solidFill>
                <a:latin typeface="Arial" pitchFamily="-109" charset="0"/>
                <a:ea typeface="+mn-ea"/>
                <a:cs typeface="+mn-cs"/>
              </a:rPr>
              <a:t>for strategic corporate planning documents and data, accessible by only corporate</a:t>
            </a:r>
          </a:p>
          <a:p>
            <a:r>
              <a:rPr lang="en-US" altLang="zh-CN" sz="1200" b="0" kern="1200" baseline="0" dirty="0">
                <a:solidFill>
                  <a:schemeClr val="tx1"/>
                </a:solidFill>
                <a:latin typeface="Arial" pitchFamily="-109" charset="0"/>
                <a:ea typeface="+mn-ea"/>
                <a:cs typeface="+mn-cs"/>
              </a:rPr>
              <a:t>officers and their staff; next might come sensitive financial and personnel data,</a:t>
            </a:r>
          </a:p>
          <a:p>
            <a:r>
              <a:rPr lang="en-US" altLang="zh-CN" sz="1200" b="0" kern="1200" baseline="0" dirty="0">
                <a:solidFill>
                  <a:schemeClr val="tx1"/>
                </a:solidFill>
                <a:latin typeface="Arial" pitchFamily="-109" charset="0"/>
                <a:ea typeface="+mn-ea"/>
                <a:cs typeface="+mn-cs"/>
              </a:rPr>
              <a:t>accessible only by administration personnel, corporate officers, and so on. This</a:t>
            </a:r>
          </a:p>
          <a:p>
            <a:r>
              <a:rPr lang="en-US" altLang="zh-CN" sz="1200" b="0" kern="1200" baseline="0" dirty="0">
                <a:solidFill>
                  <a:schemeClr val="tx1"/>
                </a:solidFill>
                <a:latin typeface="Arial" pitchFamily="-109" charset="0"/>
                <a:ea typeface="+mn-ea"/>
                <a:cs typeface="+mn-cs"/>
              </a:rPr>
              <a:t>suggests a classification scheme such as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strategic </a:t>
            </a:r>
            <a:r>
              <a:rPr lang="en-US" altLang="zh-CN" b="0" dirty="0"/>
              <a:t>&gt;</a:t>
            </a:r>
            <a:r>
              <a:rPr lang="en-US" altLang="zh-CN" sz="1200" b="0" kern="1200" baseline="0" dirty="0">
                <a:solidFill>
                  <a:schemeClr val="tx1"/>
                </a:solidFill>
                <a:latin typeface="Arial" pitchFamily="-109" charset="0"/>
                <a:ea typeface="+mn-ea"/>
                <a:cs typeface="+mn-cs"/>
              </a:rPr>
              <a:t> sensitive </a:t>
            </a:r>
            <a:r>
              <a:rPr lang="en-US" altLang="zh-CN" b="0" dirty="0"/>
              <a:t>&gt;</a:t>
            </a:r>
            <a:r>
              <a:rPr lang="en-US" altLang="zh-CN" sz="1200" b="0" kern="1200" baseline="0" dirty="0">
                <a:solidFill>
                  <a:schemeClr val="tx1"/>
                </a:solidFill>
                <a:latin typeface="Arial" pitchFamily="-109" charset="0"/>
                <a:ea typeface="+mn-ea"/>
                <a:cs typeface="+mn-cs"/>
              </a:rPr>
              <a:t> confidential </a:t>
            </a:r>
            <a:r>
              <a:rPr lang="en-US" altLang="zh-CN" b="0" dirty="0"/>
              <a:t>&gt;</a:t>
            </a:r>
            <a:r>
              <a:rPr lang="en-US" altLang="zh-CN" sz="1200" b="0" kern="1200" baseline="0" dirty="0">
                <a:solidFill>
                  <a:schemeClr val="tx1"/>
                </a:solidFill>
                <a:latin typeface="Arial" pitchFamily="-109" charset="0"/>
                <a:ea typeface="+mn-ea"/>
                <a:cs typeface="+mn-cs"/>
              </a:rPr>
              <a:t> public</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A subject is said to have a security clearance of a given level; an object is said to</a:t>
            </a:r>
          </a:p>
          <a:p>
            <a:r>
              <a:rPr lang="en-US" altLang="zh-CN" sz="1200" b="0" kern="1200" baseline="0" dirty="0">
                <a:solidFill>
                  <a:schemeClr val="tx1"/>
                </a:solidFill>
                <a:latin typeface="Arial" pitchFamily="-109" charset="0"/>
                <a:ea typeface="+mn-ea"/>
                <a:cs typeface="+mn-cs"/>
              </a:rPr>
              <a:t>have a security classification of a given level. The security classes control the manner</a:t>
            </a:r>
          </a:p>
          <a:p>
            <a:r>
              <a:rPr lang="en-US" altLang="zh-CN" sz="1200" b="0" kern="1200" baseline="0" dirty="0">
                <a:solidFill>
                  <a:schemeClr val="tx1"/>
                </a:solidFill>
                <a:latin typeface="Arial" pitchFamily="-109" charset="0"/>
                <a:ea typeface="+mn-ea"/>
                <a:cs typeface="+mn-cs"/>
              </a:rPr>
              <a:t>by which a subject may access an object.</a:t>
            </a:r>
            <a:endParaRPr lang="en-US" altLang="zh-CN" b="0" dirty="0">
              <a:latin typeface="Times New Roman" pitchFamily="-109" charset="0"/>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pPr>
              <a:defRPr/>
            </a:pPr>
            <a:fld id="{04982B31-5F2E-4241-814E-088E6ECAA300}" type="slidenum">
              <a:rPr lang="en-US" altLang="zh-CN" smtClean="0"/>
              <a:pPr>
                <a:defRPr/>
              </a:pPr>
              <a:t>6</a:t>
            </a:fld>
            <a:endParaRPr lang="en-US" altLang="zh-CN"/>
          </a:p>
        </p:txBody>
      </p:sp>
    </p:spTree>
    <p:extLst>
      <p:ext uri="{BB962C8B-B14F-4D97-AF65-F5344CB8AC3E}">
        <p14:creationId xmlns:p14="http://schemas.microsoft.com/office/powerpoint/2010/main" val="38367060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None/>
            </a:pPr>
            <a:r>
              <a:rPr lang="en-US" altLang="zh-CN" sz="1200" dirty="0">
                <a:ea typeface="宋体" charset="-122"/>
              </a:rPr>
              <a:t>The Bell-La </a:t>
            </a:r>
            <a:r>
              <a:rPr lang="en-US" altLang="zh-CN" sz="1200" dirty="0" err="1">
                <a:ea typeface="宋体" charset="-122"/>
              </a:rPr>
              <a:t>Padula</a:t>
            </a:r>
            <a:r>
              <a:rPr lang="en-US" altLang="zh-CN" sz="1200" dirty="0">
                <a:ea typeface="宋体" charset="-122"/>
              </a:rPr>
              <a:t> multilevel security model</a:t>
            </a:r>
          </a:p>
        </p:txBody>
      </p:sp>
      <p:sp>
        <p:nvSpPr>
          <p:cNvPr id="4" name="Slide Number Placeholder 3"/>
          <p:cNvSpPr>
            <a:spLocks noGrp="1"/>
          </p:cNvSpPr>
          <p:nvPr>
            <p:ph type="sldNum" sz="quarter" idx="10"/>
          </p:nvPr>
        </p:nvSpPr>
        <p:spPr/>
        <p:txBody>
          <a:bodyPr/>
          <a:lstStyle/>
          <a:p>
            <a:pPr>
              <a:defRPr/>
            </a:pPr>
            <a:fld id="{04982B31-5F2E-4241-814E-088E6ECAA300}" type="slidenum">
              <a:rPr lang="en-US" altLang="zh-CN" smtClean="0"/>
              <a:pPr>
                <a:defRPr/>
              </a:pPr>
              <a:t>7</a:t>
            </a:fld>
            <a:endParaRPr lang="en-US" altLang="zh-CN"/>
          </a:p>
        </p:txBody>
      </p:sp>
    </p:spTree>
    <p:extLst>
      <p:ext uri="{BB962C8B-B14F-4D97-AF65-F5344CB8AC3E}">
        <p14:creationId xmlns:p14="http://schemas.microsoft.com/office/powerpoint/2010/main" val="11803067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D2C434-17AA-1840-8963-72E89B373182}" type="slidenum">
              <a:rPr lang="en-AU"/>
              <a:pPr/>
              <a:t>9</a:t>
            </a:fld>
            <a:endParaRPr lang="en-AU"/>
          </a:p>
        </p:txBody>
      </p:sp>
      <p:sp>
        <p:nvSpPr>
          <p:cNvPr id="214018" name="Rectangle 2"/>
          <p:cNvSpPr>
            <a:spLocks noGrp="1" noRot="1" noChangeAspect="1" noChangeArrowheads="1" noTextEdit="1"/>
          </p:cNvSpPr>
          <p:nvPr>
            <p:ph type="sldImg"/>
          </p:nvPr>
        </p:nvSpPr>
        <p:spPr>
          <a:ln/>
        </p:spPr>
      </p:sp>
      <p:sp>
        <p:nvSpPr>
          <p:cNvPr id="214019"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Figure 13.1 illustrates the need for the *-property. Here, a malicious subject</a:t>
            </a:r>
          </a:p>
          <a:p>
            <a:r>
              <a:rPr lang="en-US" sz="1200" b="0" kern="1200" baseline="0" dirty="0">
                <a:solidFill>
                  <a:schemeClr val="tx1"/>
                </a:solidFill>
                <a:latin typeface="Arial" pitchFamily="-109" charset="0"/>
                <a:ea typeface="+mn-ea"/>
                <a:cs typeface="+mn-cs"/>
              </a:rPr>
              <a:t>passes classified information along by putting it into an information container</a:t>
            </a:r>
          </a:p>
          <a:p>
            <a:r>
              <a:rPr lang="en-US" sz="1200" b="0" kern="1200" baseline="0" dirty="0">
                <a:solidFill>
                  <a:schemeClr val="tx1"/>
                </a:solidFill>
                <a:latin typeface="Arial" pitchFamily="-109" charset="0"/>
                <a:ea typeface="+mn-ea"/>
                <a:cs typeface="+mn-cs"/>
              </a:rPr>
              <a:t>labeled at a lower security classification than the information itself. This will allow a</a:t>
            </a:r>
          </a:p>
          <a:p>
            <a:r>
              <a:rPr lang="en-US" sz="1200" b="0" kern="1200" baseline="0" dirty="0">
                <a:solidFill>
                  <a:schemeClr val="tx1"/>
                </a:solidFill>
                <a:latin typeface="Arial" pitchFamily="-109" charset="0"/>
                <a:ea typeface="+mn-ea"/>
                <a:cs typeface="+mn-cs"/>
              </a:rPr>
              <a:t>subsequent read access to this information by a subject at the lower clearance level.</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These two properties provide the confidentiality form of what is known as</a:t>
            </a:r>
          </a:p>
          <a:p>
            <a:r>
              <a:rPr lang="en-US" sz="1200" b="0" kern="1200" baseline="0" dirty="0">
                <a:solidFill>
                  <a:schemeClr val="tx1"/>
                </a:solidFill>
                <a:latin typeface="Arial" pitchFamily="-109" charset="0"/>
                <a:ea typeface="+mn-ea"/>
                <a:cs typeface="+mn-cs"/>
              </a:rPr>
              <a:t>mandatory access control (MAC). Under this MAC, no access is allowed that does</a:t>
            </a:r>
          </a:p>
          <a:p>
            <a:r>
              <a:rPr lang="en-US" sz="1200" b="0" kern="1200" baseline="0" dirty="0">
                <a:solidFill>
                  <a:schemeClr val="tx1"/>
                </a:solidFill>
                <a:latin typeface="Arial" pitchFamily="-109" charset="0"/>
                <a:ea typeface="+mn-ea"/>
                <a:cs typeface="+mn-cs"/>
              </a:rPr>
              <a:t>not satisfy these two properties. In addition, the BLP model makes a provision for</a:t>
            </a:r>
          </a:p>
          <a:p>
            <a:r>
              <a:rPr lang="en-US" sz="1200" b="0" kern="1200" baseline="0" dirty="0">
                <a:solidFill>
                  <a:schemeClr val="tx1"/>
                </a:solidFill>
                <a:latin typeface="Arial" pitchFamily="-109" charset="0"/>
                <a:ea typeface="+mn-ea"/>
                <a:cs typeface="+mn-cs"/>
              </a:rPr>
              <a:t>discretionary access control (DAC).</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a:t>
            </a:r>
            <a:r>
              <a:rPr lang="en-US" sz="1200" b="0" kern="1200" baseline="0" dirty="0" err="1">
                <a:solidFill>
                  <a:schemeClr val="tx1"/>
                </a:solidFill>
                <a:latin typeface="Arial" pitchFamily="-109" charset="0"/>
                <a:ea typeface="+mn-ea"/>
                <a:cs typeface="+mn-cs"/>
              </a:rPr>
              <a:t>ds</a:t>
            </a:r>
            <a:r>
              <a:rPr lang="en-US" sz="1200" b="0" kern="1200" baseline="0" dirty="0">
                <a:solidFill>
                  <a:schemeClr val="tx1"/>
                </a:solidFill>
                <a:latin typeface="Arial" pitchFamily="-109" charset="0"/>
                <a:ea typeface="+mn-ea"/>
                <a:cs typeface="+mn-cs"/>
              </a:rPr>
              <a:t>-property : An individual (or role) may grant to another individual (or role)</a:t>
            </a:r>
          </a:p>
          <a:p>
            <a:r>
              <a:rPr lang="en-US" sz="1200" b="0" kern="1200" baseline="0" dirty="0">
                <a:solidFill>
                  <a:schemeClr val="tx1"/>
                </a:solidFill>
                <a:latin typeface="Arial" pitchFamily="-109" charset="0"/>
                <a:ea typeface="+mn-ea"/>
                <a:cs typeface="+mn-cs"/>
              </a:rPr>
              <a:t>access to a document based on the owner’s discretion, constrained by the MAC</a:t>
            </a:r>
          </a:p>
          <a:p>
            <a:r>
              <a:rPr lang="en-US" sz="1200" b="0" kern="1200" baseline="0" dirty="0">
                <a:solidFill>
                  <a:schemeClr val="tx1"/>
                </a:solidFill>
                <a:latin typeface="Arial" pitchFamily="-109" charset="0"/>
                <a:ea typeface="+mn-ea"/>
                <a:cs typeface="+mn-cs"/>
              </a:rPr>
              <a:t>rules. Thus, a subject can exercise only accesses for which it has the necessary</a:t>
            </a:r>
          </a:p>
          <a:p>
            <a:r>
              <a:rPr lang="en-US" sz="1200" b="0" kern="1200" baseline="0" dirty="0">
                <a:solidFill>
                  <a:schemeClr val="tx1"/>
                </a:solidFill>
                <a:latin typeface="Arial" pitchFamily="-109" charset="0"/>
                <a:ea typeface="+mn-ea"/>
                <a:cs typeface="+mn-cs"/>
              </a:rPr>
              <a:t>authorization and which satisfy the MAC rules.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basic idea is that site policy overrides any discretionary access controls.</a:t>
            </a:r>
          </a:p>
          <a:p>
            <a:r>
              <a:rPr lang="en-US" sz="1200" b="0" kern="1200" baseline="0" dirty="0">
                <a:solidFill>
                  <a:schemeClr val="tx1"/>
                </a:solidFill>
                <a:latin typeface="Arial" pitchFamily="-109" charset="0"/>
                <a:ea typeface="+mn-ea"/>
                <a:cs typeface="+mn-cs"/>
              </a:rPr>
              <a:t>That is, a user cannot give away data to unauthorized persons.</a:t>
            </a:r>
            <a:endParaRPr lang="en-US" b="0" dirty="0"/>
          </a:p>
        </p:txBody>
      </p:sp>
    </p:spTree>
    <p:extLst>
      <p:ext uri="{BB962C8B-B14F-4D97-AF65-F5344CB8AC3E}">
        <p14:creationId xmlns:p14="http://schemas.microsoft.com/office/powerpoint/2010/main" val="1639291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FF283E3-6504-7246-9E84-5C1C1A29B412}" type="slidenum">
              <a:rPr lang="en-AU"/>
              <a:pPr/>
              <a:t>11</a:t>
            </a:fld>
            <a:endParaRPr lang="en-AU"/>
          </a:p>
        </p:txBody>
      </p:sp>
      <p:sp>
        <p:nvSpPr>
          <p:cNvPr id="222210" name="Rectangle 2"/>
          <p:cNvSpPr>
            <a:spLocks noGrp="1" noRot="1" noChangeAspect="1" noChangeArrowheads="1" noTextEdit="1"/>
          </p:cNvSpPr>
          <p:nvPr>
            <p:ph type="sldImg"/>
          </p:nvPr>
        </p:nvSpPr>
        <p:spPr>
          <a:ln/>
        </p:spPr>
      </p:sp>
      <p:sp>
        <p:nvSpPr>
          <p:cNvPr id="22221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09" charset="0"/>
                <a:ea typeface="+mn-ea"/>
                <a:cs typeface="+mn-cs"/>
              </a:rPr>
              <a:t> This example illustrates the operation of the BLP model and also highlights a practical</a:t>
            </a:r>
          </a:p>
          <a:p>
            <a:r>
              <a:rPr lang="en-US" sz="1200" b="0" i="0" u="none" strike="noStrike" kern="1200" baseline="0" dirty="0">
                <a:solidFill>
                  <a:schemeClr val="tx1"/>
                </a:solidFill>
                <a:latin typeface="Arial" pitchFamily="-109" charset="0"/>
                <a:ea typeface="+mn-ea"/>
                <a:cs typeface="+mn-cs"/>
              </a:rPr>
              <a:t>issue that must be addressed. We assume a role-based access control system.</a:t>
            </a:r>
          </a:p>
          <a:p>
            <a:r>
              <a:rPr lang="en-US" sz="1200" b="0" i="0" u="none" strike="noStrike" kern="1200" baseline="0" dirty="0">
                <a:solidFill>
                  <a:schemeClr val="tx1"/>
                </a:solidFill>
                <a:latin typeface="Arial" pitchFamily="-109" charset="0"/>
                <a:ea typeface="+mn-ea"/>
                <a:cs typeface="+mn-cs"/>
              </a:rPr>
              <a:t>Carla and Dirk are users of the system. Carla is a student (s) in course c1. Dirk is a</a:t>
            </a:r>
          </a:p>
          <a:p>
            <a:r>
              <a:rPr lang="en-US" sz="1200" b="0" i="0" u="none" strike="noStrike" kern="1200" baseline="0" dirty="0">
                <a:solidFill>
                  <a:schemeClr val="tx1"/>
                </a:solidFill>
                <a:latin typeface="Arial" pitchFamily="-109" charset="0"/>
                <a:ea typeface="+mn-ea"/>
                <a:cs typeface="+mn-cs"/>
              </a:rPr>
              <a:t>teacher (t) in course c1 but may also access the system as a student;</a:t>
            </a:r>
          </a:p>
          <a:p>
            <a:r>
              <a:rPr lang="en-US" sz="1200" b="0" i="0" u="none" strike="noStrike" kern="1200" baseline="0" dirty="0">
                <a:solidFill>
                  <a:schemeClr val="tx1"/>
                </a:solidFill>
                <a:latin typeface="Arial" pitchFamily="-109" charset="0"/>
                <a:ea typeface="+mn-ea"/>
                <a:cs typeface="+mn-cs"/>
              </a:rPr>
              <a:t>thus two roles are assigned to Dirk:</a:t>
            </a:r>
            <a:endParaRPr lang="en-US" sz="1200" b="0" kern="1200" baseline="0" dirty="0">
              <a:solidFill>
                <a:schemeClr val="tx1"/>
              </a:solidFill>
              <a:latin typeface="Arial" pitchFamily="-109" charset="0"/>
              <a:ea typeface="+mn-ea"/>
              <a:cs typeface="+mn-cs"/>
            </a:endParaRP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Carla: (c1-s)</a:t>
            </a:r>
          </a:p>
          <a:p>
            <a:r>
              <a:rPr lang="en-US" sz="1200" b="0" kern="1200" baseline="0" dirty="0">
                <a:solidFill>
                  <a:schemeClr val="tx1"/>
                </a:solidFill>
                <a:latin typeface="Arial" pitchFamily="-109" charset="0"/>
                <a:ea typeface="+mn-ea"/>
                <a:cs typeface="+mn-cs"/>
              </a:rPr>
              <a:t>Dirk: (c1-t), (c1-s)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student role is assigned a lower security clearance and the teacher role a</a:t>
            </a:r>
          </a:p>
          <a:p>
            <a:r>
              <a:rPr lang="en-US" sz="1200" b="0" kern="1200" baseline="0" dirty="0">
                <a:solidFill>
                  <a:schemeClr val="tx1"/>
                </a:solidFill>
                <a:latin typeface="Arial" pitchFamily="-109" charset="0"/>
                <a:ea typeface="+mn-ea"/>
                <a:cs typeface="+mn-cs"/>
              </a:rPr>
              <a:t>higher security clearance. Let us look at some possible actions: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Dirk creates a new file f1 as c1-t; Carla creates file f2 as c1-s ( Figure 13.2a ).</a:t>
            </a:r>
          </a:p>
          <a:p>
            <a:r>
              <a:rPr lang="en-US" sz="1200" b="0" kern="1200" baseline="0" dirty="0">
                <a:solidFill>
                  <a:schemeClr val="tx1"/>
                </a:solidFill>
                <a:latin typeface="Arial" pitchFamily="-109" charset="0"/>
                <a:ea typeface="+mn-ea"/>
                <a:cs typeface="+mn-cs"/>
              </a:rPr>
              <a:t>Carla can read and write to f2, but cannot read f1, because it is at a higher</a:t>
            </a:r>
          </a:p>
          <a:p>
            <a:r>
              <a:rPr lang="en-US" sz="1200" b="0" kern="1200" baseline="0" dirty="0">
                <a:solidFill>
                  <a:schemeClr val="tx1"/>
                </a:solidFill>
                <a:latin typeface="Arial" pitchFamily="-109" charset="0"/>
                <a:ea typeface="+mn-ea"/>
                <a:cs typeface="+mn-cs"/>
              </a:rPr>
              <a:t>classification level (teacher level). In the c1-t role, Dirk can read and write f1</a:t>
            </a:r>
          </a:p>
          <a:p>
            <a:r>
              <a:rPr lang="en-US" sz="1200" b="0" kern="1200" baseline="0" dirty="0">
                <a:solidFill>
                  <a:schemeClr val="tx1"/>
                </a:solidFill>
                <a:latin typeface="Arial" pitchFamily="-109" charset="0"/>
                <a:ea typeface="+mn-ea"/>
                <a:cs typeface="+mn-cs"/>
              </a:rPr>
              <a:t>and can read f2 if Carla grants access to f2. However, in this role, Dirk cannot</a:t>
            </a:r>
          </a:p>
          <a:p>
            <a:r>
              <a:rPr lang="en-US" sz="1200" b="0" kern="1200" baseline="0" dirty="0">
                <a:solidFill>
                  <a:schemeClr val="tx1"/>
                </a:solidFill>
                <a:latin typeface="Arial" pitchFamily="-109" charset="0"/>
                <a:ea typeface="+mn-ea"/>
                <a:cs typeface="+mn-cs"/>
              </a:rPr>
              <a:t>write f2 because of the *-property; neither Dirk nor a Trojan horse on his</a:t>
            </a:r>
          </a:p>
          <a:p>
            <a:r>
              <a:rPr lang="en-US" sz="1200" b="0" kern="1200" baseline="0" dirty="0">
                <a:solidFill>
                  <a:schemeClr val="tx1"/>
                </a:solidFill>
                <a:latin typeface="Arial" pitchFamily="-109" charset="0"/>
                <a:ea typeface="+mn-ea"/>
                <a:cs typeface="+mn-cs"/>
              </a:rPr>
              <a:t>behalf can downgrade data from the teacher level to the student level. Only if</a:t>
            </a:r>
          </a:p>
          <a:p>
            <a:r>
              <a:rPr lang="en-US" sz="1200" b="0" kern="1200" baseline="0" dirty="0">
                <a:solidFill>
                  <a:schemeClr val="tx1"/>
                </a:solidFill>
                <a:latin typeface="Arial" pitchFamily="-109" charset="0"/>
                <a:ea typeface="+mn-ea"/>
                <a:cs typeface="+mn-cs"/>
              </a:rPr>
              <a:t>Dirk logs in as a student can he create a c1-s file or write to an existing c1-s file,</a:t>
            </a:r>
          </a:p>
          <a:p>
            <a:r>
              <a:rPr lang="en-US" sz="1200" b="0" kern="1200" baseline="0" dirty="0">
                <a:solidFill>
                  <a:schemeClr val="tx1"/>
                </a:solidFill>
                <a:latin typeface="Arial" pitchFamily="-109" charset="0"/>
                <a:ea typeface="+mn-ea"/>
                <a:cs typeface="+mn-cs"/>
              </a:rPr>
              <a:t>such as f2. In the student role, Dirk can also read f2.</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Dirk reads f2 and wants to create a new file with comments to Carla as feedback.</a:t>
            </a:r>
          </a:p>
          <a:p>
            <a:r>
              <a:rPr lang="en-US" sz="1200" b="0" kern="1200" baseline="0" dirty="0">
                <a:solidFill>
                  <a:schemeClr val="tx1"/>
                </a:solidFill>
                <a:latin typeface="Arial" pitchFamily="-109" charset="0"/>
                <a:ea typeface="+mn-ea"/>
                <a:cs typeface="+mn-cs"/>
              </a:rPr>
              <a:t>Dirk must sign in student role c1-s to create f3 so that it can be accessed</a:t>
            </a:r>
          </a:p>
          <a:p>
            <a:r>
              <a:rPr lang="en-US" sz="1200" b="0" kern="1200" baseline="0" dirty="0">
                <a:solidFill>
                  <a:schemeClr val="tx1"/>
                </a:solidFill>
                <a:latin typeface="Arial" pitchFamily="-109" charset="0"/>
                <a:ea typeface="+mn-ea"/>
                <a:cs typeface="+mn-cs"/>
              </a:rPr>
              <a:t>by Carla ( Figure 13.2b ). In a teacher role, Dirk cannot create a file at a student</a:t>
            </a:r>
          </a:p>
          <a:p>
            <a:r>
              <a:rPr lang="en-US" sz="1200" b="0" kern="1200" baseline="0" dirty="0">
                <a:solidFill>
                  <a:schemeClr val="tx1"/>
                </a:solidFill>
                <a:latin typeface="Arial" pitchFamily="-109" charset="0"/>
                <a:ea typeface="+mn-ea"/>
                <a:cs typeface="+mn-cs"/>
              </a:rPr>
              <a:t>classification level.</a:t>
            </a:r>
            <a:endParaRPr lang="en-US" b="0" dirty="0">
              <a:latin typeface="Times New Roman" pitchFamily="-109" charset="0"/>
            </a:endParaRPr>
          </a:p>
        </p:txBody>
      </p:sp>
    </p:spTree>
    <p:extLst>
      <p:ext uri="{BB962C8B-B14F-4D97-AF65-F5344CB8AC3E}">
        <p14:creationId xmlns:p14="http://schemas.microsoft.com/office/powerpoint/2010/main" val="33771950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D409C9-E310-2B41-A349-BD4287AE4793}" type="slidenum">
              <a:rPr lang="en-AU"/>
              <a:pPr/>
              <a:t>12</a:t>
            </a:fld>
            <a:endParaRPr lang="en-AU"/>
          </a:p>
        </p:txBody>
      </p:sp>
      <p:sp>
        <p:nvSpPr>
          <p:cNvPr id="224260" name="Rectangle 4"/>
          <p:cNvSpPr>
            <a:spLocks noGrp="1" noRot="1" noChangeAspect="1" noChangeArrowheads="1" noTextEdit="1"/>
          </p:cNvSpPr>
          <p:nvPr>
            <p:ph type="sldImg"/>
          </p:nvPr>
        </p:nvSpPr>
        <p:spPr>
          <a:ln/>
        </p:spPr>
      </p:sp>
      <p:sp>
        <p:nvSpPr>
          <p:cNvPr id="224261" name="Rectangle 5"/>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Dirk creates an exam based on an existing template file store at level c1-t.</a:t>
            </a:r>
          </a:p>
          <a:p>
            <a:r>
              <a:rPr lang="en-US" sz="1200" b="0" kern="1200" baseline="0" dirty="0">
                <a:solidFill>
                  <a:schemeClr val="tx1"/>
                </a:solidFill>
                <a:latin typeface="Arial" pitchFamily="-109" charset="0"/>
                <a:ea typeface="+mn-ea"/>
                <a:cs typeface="+mn-cs"/>
              </a:rPr>
              <a:t>Dirk must log in as c1-t to read the template and the file he creates (f4) must</a:t>
            </a:r>
          </a:p>
          <a:p>
            <a:r>
              <a:rPr lang="en-US" sz="1200" b="0" kern="1200" baseline="0" dirty="0">
                <a:solidFill>
                  <a:schemeClr val="tx1"/>
                </a:solidFill>
                <a:latin typeface="Arial" pitchFamily="-109" charset="0"/>
                <a:ea typeface="+mn-ea"/>
                <a:cs typeface="+mn-cs"/>
              </a:rPr>
              <a:t>also be at the teacher level ( Figure 13.2c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4. Dirk wants Carla to take the exam and so must provide her with read access.</a:t>
            </a:r>
          </a:p>
          <a:p>
            <a:r>
              <a:rPr lang="en-US" sz="1200" b="0" kern="1200" baseline="0" dirty="0">
                <a:solidFill>
                  <a:schemeClr val="tx1"/>
                </a:solidFill>
                <a:latin typeface="Arial" pitchFamily="-109" charset="0"/>
                <a:ea typeface="+mn-ea"/>
                <a:cs typeface="+mn-cs"/>
              </a:rPr>
              <a:t>However, such access would violate the </a:t>
            </a:r>
            <a:r>
              <a:rPr lang="en-US" sz="1200" b="0" kern="1200" baseline="0" dirty="0" err="1">
                <a:solidFill>
                  <a:schemeClr val="tx1"/>
                </a:solidFill>
                <a:latin typeface="Arial" pitchFamily="-109" charset="0"/>
                <a:ea typeface="+mn-ea"/>
                <a:cs typeface="+mn-cs"/>
              </a:rPr>
              <a:t>ss</a:t>
            </a:r>
            <a:r>
              <a:rPr lang="en-US" sz="1200" b="0" kern="1200" baseline="0" dirty="0">
                <a:solidFill>
                  <a:schemeClr val="tx1"/>
                </a:solidFill>
                <a:latin typeface="Arial" pitchFamily="-109" charset="0"/>
                <a:ea typeface="+mn-ea"/>
                <a:cs typeface="+mn-cs"/>
              </a:rPr>
              <a:t>-property. Dirk must downgrade</a:t>
            </a:r>
          </a:p>
          <a:p>
            <a:r>
              <a:rPr lang="en-US" sz="1200" b="0" kern="1200" baseline="0" dirty="0">
                <a:solidFill>
                  <a:schemeClr val="tx1"/>
                </a:solidFill>
                <a:latin typeface="Arial" pitchFamily="-109" charset="0"/>
                <a:ea typeface="+mn-ea"/>
                <a:cs typeface="+mn-cs"/>
              </a:rPr>
              <a:t>the classification of f4 from c1-t to c1-s. Dirk cannot do this in the c1-t role</a:t>
            </a:r>
          </a:p>
          <a:p>
            <a:r>
              <a:rPr lang="en-US" sz="1200" b="0" kern="1200" baseline="0" dirty="0">
                <a:solidFill>
                  <a:schemeClr val="tx1"/>
                </a:solidFill>
                <a:latin typeface="Arial" pitchFamily="-109" charset="0"/>
                <a:ea typeface="+mn-ea"/>
                <a:cs typeface="+mn-cs"/>
              </a:rPr>
              <a:t>because this would violate the *-property. Therefore, a security administrator</a:t>
            </a:r>
          </a:p>
          <a:p>
            <a:r>
              <a:rPr lang="en-US" sz="1200" b="0" kern="1200" baseline="0" dirty="0">
                <a:solidFill>
                  <a:schemeClr val="tx1"/>
                </a:solidFill>
                <a:latin typeface="Arial" pitchFamily="-109" charset="0"/>
                <a:ea typeface="+mn-ea"/>
                <a:cs typeface="+mn-cs"/>
              </a:rPr>
              <a:t>(possibly Dirk in this role) must have downgrade authority and must </a:t>
            </a:r>
            <a:r>
              <a:rPr lang="en-US" sz="1200" b="0" kern="1200" baseline="0" dirty="0" err="1">
                <a:solidFill>
                  <a:schemeClr val="tx1"/>
                </a:solidFill>
                <a:latin typeface="Arial" pitchFamily="-109" charset="0"/>
                <a:ea typeface="+mn-ea"/>
                <a:cs typeface="+mn-cs"/>
              </a:rPr>
              <a:t>beable</a:t>
            </a:r>
            <a:r>
              <a:rPr lang="en-US" sz="1200" b="0" kern="1200" baseline="0" dirty="0">
                <a:solidFill>
                  <a:schemeClr val="tx1"/>
                </a:solidFill>
                <a:latin typeface="Arial" pitchFamily="-109" charset="0"/>
                <a:ea typeface="+mn-ea"/>
                <a:cs typeface="+mn-cs"/>
              </a:rPr>
              <a:t> to perform the downgrade outside the BLP model. The dotted line in</a:t>
            </a:r>
          </a:p>
          <a:p>
            <a:r>
              <a:rPr lang="en-US" sz="1200" b="0" kern="1200" baseline="0" dirty="0">
                <a:solidFill>
                  <a:schemeClr val="tx1"/>
                </a:solidFill>
                <a:latin typeface="Arial" pitchFamily="-109" charset="0"/>
                <a:ea typeface="+mn-ea"/>
                <a:cs typeface="+mn-cs"/>
              </a:rPr>
              <a:t>Figure 13.2d connecting f4 with c1-s-read indicates that this connection has</a:t>
            </a:r>
          </a:p>
          <a:p>
            <a:r>
              <a:rPr lang="en-US" sz="1200" b="0" kern="1200" baseline="0" dirty="0">
                <a:solidFill>
                  <a:schemeClr val="tx1"/>
                </a:solidFill>
                <a:latin typeface="Arial" pitchFamily="-109" charset="0"/>
                <a:ea typeface="+mn-ea"/>
                <a:cs typeface="+mn-cs"/>
              </a:rPr>
              <a:t>not been generated by the default BLP rules but by a system operation.</a:t>
            </a:r>
          </a:p>
          <a:p>
            <a:endParaRPr lang="en-US" b="0" dirty="0">
              <a:latin typeface="Times New Roman" pitchFamily="-109" charset="0"/>
            </a:endParaRPr>
          </a:p>
        </p:txBody>
      </p:sp>
    </p:spTree>
    <p:extLst>
      <p:ext uri="{BB962C8B-B14F-4D97-AF65-F5344CB8AC3E}">
        <p14:creationId xmlns:p14="http://schemas.microsoft.com/office/powerpoint/2010/main" val="10599524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2234679"/>
          </a:xfrm>
        </p:spPr>
        <p:txBody>
          <a:bodyPr/>
          <a:lstStyle>
            <a:lvl1pPr>
              <a:defRPr sz="4800"/>
            </a:lvl1pPr>
          </a:lstStyle>
          <a:p>
            <a:r>
              <a:rPr lang="en-US" altLang="zh-CN"/>
              <a:t>Click to edit Master title style</a:t>
            </a:r>
            <a:endParaRPr lang="zh-CN" altLang="en-US" dirty="0"/>
          </a:p>
        </p:txBody>
      </p:sp>
      <p:sp>
        <p:nvSpPr>
          <p:cNvPr id="3" name="Subtitle 2"/>
          <p:cNvSpPr>
            <a:spLocks noGrp="1"/>
          </p:cNvSpPr>
          <p:nvPr>
            <p:ph type="subTitle" idx="1"/>
          </p:nvPr>
        </p:nvSpPr>
        <p:spPr>
          <a:xfrm>
            <a:off x="1371600" y="4509120"/>
            <a:ext cx="6400800" cy="112968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zh-CN"/>
              <a:t>Click to edit Master subtitle style</a:t>
            </a:r>
            <a:endParaRPr lang="zh-CN" alt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D5C03966-D6FD-4DDD-A95C-2C7993E51B97}" type="slidenum">
              <a:rPr lang="en-US" altLang="zh-CN"/>
              <a:pPr>
                <a:defRPr/>
              </a:pPr>
              <a:t>‹#›</a:t>
            </a:fld>
            <a:endParaRPr lang="en-US" altLang="zh-CN"/>
          </a:p>
        </p:txBody>
      </p:sp>
    </p:spTree>
    <p:extLst>
      <p:ext uri="{BB962C8B-B14F-4D97-AF65-F5344CB8AC3E}">
        <p14:creationId xmlns:p14="http://schemas.microsoft.com/office/powerpoint/2010/main" val="6591713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3528" y="188640"/>
            <a:ext cx="8568952" cy="868362"/>
          </a:xfrm>
        </p:spPr>
        <p:txBody>
          <a:bodyPr/>
          <a:lstStyle>
            <a:lvl1pPr>
              <a:defRPr lang="zh-CN" altLang="en-US" sz="4000" dirty="0">
                <a:solidFill>
                  <a:srgbClr val="9B37AA"/>
                </a:solidFill>
                <a:latin typeface="+mj-lt"/>
                <a:ea typeface="+mj-ea"/>
                <a:cs typeface="+mj-cs"/>
              </a:defRPr>
            </a:lvl1pPr>
          </a:lstStyle>
          <a:p>
            <a:r>
              <a:rPr lang="en-US" altLang="zh-CN"/>
              <a:t>Click to edit Master title style</a:t>
            </a:r>
            <a:endParaRPr lang="zh-CN" altLang="en-US" dirty="0"/>
          </a:p>
        </p:txBody>
      </p:sp>
      <p:sp>
        <p:nvSpPr>
          <p:cNvPr id="3" name="Content Placeholder 2"/>
          <p:cNvSpPr>
            <a:spLocks noGrp="1"/>
          </p:cNvSpPr>
          <p:nvPr>
            <p:ph idx="1"/>
          </p:nvPr>
        </p:nvSpPr>
        <p:spPr>
          <a:xfrm>
            <a:off x="323528" y="1196753"/>
            <a:ext cx="8568952" cy="525658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dirty="0"/>
          </a:p>
        </p:txBody>
      </p:sp>
      <p:sp>
        <p:nvSpPr>
          <p:cNvPr id="4" name="Rectangle 4"/>
          <p:cNvSpPr>
            <a:spLocks noGrp="1" noChangeArrowheads="1"/>
          </p:cNvSpPr>
          <p:nvPr>
            <p:ph type="dt" sz="half" idx="10"/>
          </p:nvPr>
        </p:nvSpPr>
        <p:spPr>
          <a:xfrm>
            <a:off x="76200" y="6553200"/>
            <a:ext cx="2133600" cy="244475"/>
          </a:xfrm>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xfrm>
            <a:off x="3124200" y="6553200"/>
            <a:ext cx="2895600" cy="244475"/>
          </a:xfrm>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xfrm>
            <a:off x="6934200" y="6543446"/>
            <a:ext cx="2133600" cy="244475"/>
          </a:xfrm>
          <a:ln/>
        </p:spPr>
        <p:txBody>
          <a:bodyPr/>
          <a:lstStyle>
            <a:lvl1pPr>
              <a:defRPr/>
            </a:lvl1pPr>
          </a:lstStyle>
          <a:p>
            <a:pPr>
              <a:defRPr/>
            </a:pPr>
            <a:fld id="{F57F456A-00AF-44E6-8D70-638C0D0130FF}" type="slidenum">
              <a:rPr lang="en-US" altLang="zh-CN"/>
              <a:pPr>
                <a:defRPr/>
              </a:pPr>
              <a:t>‹#›</a:t>
            </a:fld>
            <a:endParaRPr lang="en-US" altLang="zh-CN" dirty="0"/>
          </a:p>
        </p:txBody>
      </p:sp>
    </p:spTree>
    <p:extLst>
      <p:ext uri="{BB962C8B-B14F-4D97-AF65-F5344CB8AC3E}">
        <p14:creationId xmlns:p14="http://schemas.microsoft.com/office/powerpoint/2010/main" val="42522628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457200" y="1268760"/>
            <a:ext cx="4038600" cy="511256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4648200" y="1268760"/>
            <a:ext cx="4038600" cy="511256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B8309577-EEFF-4D12-A7EE-88AD1DC79305}" type="slidenum">
              <a:rPr lang="en-US" altLang="zh-CN"/>
              <a:pPr>
                <a:defRPr/>
              </a:pPr>
              <a:t>‹#›</a:t>
            </a:fld>
            <a:endParaRPr lang="en-US" altLang="zh-CN"/>
          </a:p>
        </p:txBody>
      </p:sp>
      <p:sp>
        <p:nvSpPr>
          <p:cNvPr id="8" name="Title 1">
            <a:extLst>
              <a:ext uri="{FF2B5EF4-FFF2-40B4-BE49-F238E27FC236}">
                <a16:creationId xmlns:a16="http://schemas.microsoft.com/office/drawing/2014/main" id="{BA23121B-F176-42ED-A02C-D9870EA9E343}"/>
              </a:ext>
            </a:extLst>
          </p:cNvPr>
          <p:cNvSpPr>
            <a:spLocks noGrp="1"/>
          </p:cNvSpPr>
          <p:nvPr>
            <p:ph type="title"/>
          </p:nvPr>
        </p:nvSpPr>
        <p:spPr>
          <a:xfrm>
            <a:off x="457200" y="274638"/>
            <a:ext cx="8229600" cy="868362"/>
          </a:xfrm>
        </p:spPr>
        <p:txBody>
          <a:bodyPr/>
          <a:lstStyle>
            <a:lvl1pPr>
              <a:defRPr sz="4000"/>
            </a:lvl1pPr>
          </a:lstStyle>
          <a:p>
            <a:r>
              <a:rPr lang="en-US" altLang="zh-CN"/>
              <a:t>Click to edit Master title style</a:t>
            </a:r>
            <a:endParaRPr lang="zh-CN" altLang="en-US" dirty="0"/>
          </a:p>
        </p:txBody>
      </p:sp>
    </p:spTree>
    <p:extLst>
      <p:ext uri="{BB962C8B-B14F-4D97-AF65-F5344CB8AC3E}">
        <p14:creationId xmlns:p14="http://schemas.microsoft.com/office/powerpoint/2010/main" val="31905653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Basic Slide">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609181" y="228600"/>
            <a:ext cx="77724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3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3000"/>
            </a:lvl2pPr>
            <a:lvl3pPr marL="0" marR="0" indent="0" algn="l" rtl="0">
              <a:lnSpc>
                <a:spcPct val="150000"/>
              </a:lnSpc>
              <a:spcBef>
                <a:spcPts val="0"/>
              </a:spcBef>
              <a:spcAft>
                <a:spcPts val="0"/>
              </a:spcAft>
              <a:buSzPct val="100000"/>
              <a:buChar char="■"/>
              <a:defRPr sz="3000"/>
            </a:lvl3pPr>
            <a:lvl4pPr marL="0" marR="0" indent="0" algn="l" rtl="0">
              <a:lnSpc>
                <a:spcPct val="150000"/>
              </a:lnSpc>
              <a:spcBef>
                <a:spcPts val="0"/>
              </a:spcBef>
              <a:spcAft>
                <a:spcPts val="0"/>
              </a:spcAft>
              <a:buSzPct val="100000"/>
              <a:buChar char="●"/>
              <a:defRPr sz="3000"/>
            </a:lvl4pPr>
            <a:lvl5pPr marL="0" marR="0" indent="0" algn="l" rtl="0">
              <a:lnSpc>
                <a:spcPct val="150000"/>
              </a:lnSpc>
              <a:spcBef>
                <a:spcPts val="0"/>
              </a:spcBef>
              <a:spcAft>
                <a:spcPts val="0"/>
              </a:spcAft>
              <a:buSzPct val="100000"/>
              <a:buChar char="○"/>
              <a:defRPr sz="3000"/>
            </a:lvl5pPr>
            <a:lvl6pPr marL="447675" marR="0" indent="0" algn="l" rtl="0">
              <a:lnSpc>
                <a:spcPct val="150000"/>
              </a:lnSpc>
              <a:spcBef>
                <a:spcPts val="0"/>
              </a:spcBef>
              <a:spcAft>
                <a:spcPts val="0"/>
              </a:spcAft>
              <a:buSzPct val="100000"/>
              <a:buChar char="■"/>
              <a:defRPr sz="3000"/>
            </a:lvl6pPr>
            <a:lvl7pPr marL="885825" marR="0" indent="0" algn="l" rtl="0">
              <a:lnSpc>
                <a:spcPct val="150000"/>
              </a:lnSpc>
              <a:spcBef>
                <a:spcPts val="0"/>
              </a:spcBef>
              <a:spcAft>
                <a:spcPts val="0"/>
              </a:spcAft>
              <a:buSzPct val="100000"/>
              <a:buChar char="●"/>
              <a:defRPr sz="3000"/>
            </a:lvl7pPr>
            <a:lvl8pPr marL="1323975" marR="0" indent="0" algn="l" rtl="0">
              <a:lnSpc>
                <a:spcPct val="150000"/>
              </a:lnSpc>
              <a:spcBef>
                <a:spcPts val="0"/>
              </a:spcBef>
              <a:spcAft>
                <a:spcPts val="0"/>
              </a:spcAft>
              <a:buSzPct val="100000"/>
              <a:buChar char="○"/>
              <a:defRPr sz="3000"/>
            </a:lvl8pPr>
            <a:lvl9pPr marL="1762125" marR="0" indent="0" algn="l" rtl="0">
              <a:lnSpc>
                <a:spcPct val="150000"/>
              </a:lnSpc>
              <a:spcBef>
                <a:spcPts val="0"/>
              </a:spcBef>
              <a:spcAft>
                <a:spcPts val="0"/>
              </a:spcAft>
              <a:buSzPct val="100000"/>
              <a:buChar char="■"/>
              <a:defRPr sz="3000"/>
            </a:lvl9pPr>
          </a:lstStyle>
          <a:p>
            <a:r>
              <a:rPr lang="en-US"/>
              <a:t>Click to edit Master title style</a:t>
            </a:r>
            <a:endParaRPr/>
          </a:p>
        </p:txBody>
      </p:sp>
      <p:sp>
        <p:nvSpPr>
          <p:cNvPr id="13" name="Shape 13"/>
          <p:cNvSpPr txBox="1">
            <a:spLocks noGrp="1"/>
          </p:cNvSpPr>
          <p:nvPr>
            <p:ph type="body" idx="1"/>
          </p:nvPr>
        </p:nvSpPr>
        <p:spPr>
          <a:xfrm>
            <a:off x="609181" y="1371601"/>
            <a:ext cx="7772400" cy="4904699"/>
          </a:xfrm>
          <a:prstGeom prst="rect">
            <a:avLst/>
          </a:prstGeom>
          <a:noFill/>
          <a:ln>
            <a:noFill/>
          </a:ln>
        </p:spPr>
        <p:txBody>
          <a:bodyPr lIns="117825" tIns="117825" rIns="117825" bIns="117825" anchor="t" anchorCtr="0"/>
          <a:lstStyle>
            <a:lvl1pPr marL="333375" marR="0" indent="-190500" algn="l" rtl="0">
              <a:lnSpc>
                <a:spcPct val="150000"/>
              </a:lnSpc>
              <a:spcBef>
                <a:spcPts val="600"/>
              </a:spcBef>
              <a:spcAft>
                <a:spcPts val="0"/>
              </a:spcAft>
              <a:buSzPct val="100000"/>
              <a:buFont typeface="Gloria Hallelujah"/>
              <a:buChar char="●"/>
              <a:defRPr sz="2025">
                <a:latin typeface="Gloria Hallelujah"/>
                <a:ea typeface="Gloria Hallelujah"/>
                <a:cs typeface="Gloria Hallelujah"/>
                <a:sym typeface="Gloria Hallelujah"/>
              </a:defRPr>
            </a:lvl1pPr>
            <a:lvl2pPr marL="714375" marR="0" indent="-142875" algn="l" rtl="0">
              <a:lnSpc>
                <a:spcPct val="150000"/>
              </a:lnSpc>
              <a:spcBef>
                <a:spcPts val="525"/>
              </a:spcBef>
              <a:spcAft>
                <a:spcPts val="0"/>
              </a:spcAft>
              <a:buSzPct val="100000"/>
              <a:buFont typeface="Gloria Hallelujah"/>
              <a:buChar char="●"/>
              <a:defRPr sz="2025">
                <a:latin typeface="Gloria Hallelujah"/>
                <a:ea typeface="Gloria Hallelujah"/>
                <a:cs typeface="Gloria Hallelujah"/>
                <a:sym typeface="Gloria Hallelujah"/>
              </a:defRPr>
            </a:lvl2pPr>
            <a:lvl3pPr marL="1104900" marR="0" indent="-123825" algn="l" rtl="0">
              <a:lnSpc>
                <a:spcPct val="150000"/>
              </a:lnSpc>
              <a:spcBef>
                <a:spcPts val="450"/>
              </a:spcBef>
              <a:spcAft>
                <a:spcPts val="0"/>
              </a:spcAft>
              <a:buSzPct val="100000"/>
              <a:buFont typeface="Gloria Hallelujah"/>
              <a:buChar char="●"/>
              <a:defRPr sz="2025">
                <a:latin typeface="Gloria Hallelujah"/>
                <a:ea typeface="Gloria Hallelujah"/>
                <a:cs typeface="Gloria Hallelujah"/>
                <a:sym typeface="Gloria Hallelujah"/>
              </a:defRPr>
            </a:lvl3pPr>
            <a:lvl4pPr marL="1552575" marR="0" indent="-104775"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4pPr>
            <a:lvl5pPr marL="1990725"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5pPr>
            <a:lvl6pPr marL="2428875"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6pPr>
            <a:lvl7pPr marL="2867025"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7pPr>
            <a:lvl8pPr marL="3314700"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8pPr>
            <a:lvl9pPr marL="3762375" marR="0" indent="-104775"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9pPr>
          </a:lstStyle>
          <a:p>
            <a:pPr lvl="0"/>
            <a:r>
              <a:rPr lang="en-US"/>
              <a:t>Click to edit Master text styles</a:t>
            </a:r>
          </a:p>
        </p:txBody>
      </p:sp>
    </p:spTree>
    <p:extLst>
      <p:ext uri="{BB962C8B-B14F-4D97-AF65-F5344CB8AC3E}">
        <p14:creationId xmlns:p14="http://schemas.microsoft.com/office/powerpoint/2010/main" val="10811107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extLst>
      <p:ext uri="{BB962C8B-B14F-4D97-AF65-F5344CB8AC3E}">
        <p14:creationId xmlns:p14="http://schemas.microsoft.com/office/powerpoint/2010/main" val="2980250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2pPr>
              <a:defRPr sz="2000"/>
            </a:lvl2pPr>
            <a:lvl3pPr>
              <a:defRPr sz="2000"/>
            </a:lvl3pPr>
            <a:lvl4pPr>
              <a:defRPr sz="2000"/>
            </a:lvl4pPr>
            <a:lvl5pPr>
              <a:defRPr sz="2000"/>
            </a:lvl5pPr>
            <a:lvl6pPr>
              <a:defRPr/>
            </a:lvl6pPr>
            <a:lvl7pPr>
              <a:defRPr/>
            </a:lvl7pPr>
            <a:lvl8pPr>
              <a:defRPr/>
            </a:lvl8pPr>
            <a:lvl9pPr>
              <a:buFont typeface="Arial" pitchFamily="34" charset="0"/>
              <a:buChar cha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theme" Target="../theme/theme2.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hdr="0" ftr="0" dt="0"/>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20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20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457200" y="188640"/>
            <a:ext cx="8229600" cy="8683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zh-CN"/>
              <a:t>Click to edit Master title style</a:t>
            </a:r>
            <a:endParaRPr lang="en-US" altLang="zh-CN" dirty="0"/>
          </a:p>
        </p:txBody>
      </p:sp>
      <p:sp>
        <p:nvSpPr>
          <p:cNvPr id="8195" name="Rectangle 3"/>
          <p:cNvSpPr>
            <a:spLocks noGrp="1" noChangeArrowheads="1"/>
          </p:cNvSpPr>
          <p:nvPr>
            <p:ph type="body" idx="1"/>
          </p:nvPr>
        </p:nvSpPr>
        <p:spPr bwMode="auto">
          <a:xfrm>
            <a:off x="457200" y="1196752"/>
            <a:ext cx="8229600" cy="520404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ltLang="zh-CN" dirty="0"/>
          </a:p>
        </p:txBody>
      </p:sp>
      <p:sp>
        <p:nvSpPr>
          <p:cNvPr id="1028" name="Rectangle 4"/>
          <p:cNvSpPr>
            <a:spLocks noGrp="1" noChangeArrowheads="1"/>
          </p:cNvSpPr>
          <p:nvPr>
            <p:ph type="dt" sz="half" idx="2"/>
          </p:nvPr>
        </p:nvSpPr>
        <p:spPr bwMode="auto">
          <a:xfrm>
            <a:off x="457200" y="6476999"/>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100" smtClean="0">
                <a:ea typeface="宋体" charset="-122"/>
              </a:defRPr>
            </a:lvl1pPr>
          </a:lstStyle>
          <a:p>
            <a:pPr>
              <a:defRPr/>
            </a:pPr>
            <a:endParaRPr lang="en-US" altLang="zh-CN" dirty="0"/>
          </a:p>
        </p:txBody>
      </p:sp>
      <p:sp>
        <p:nvSpPr>
          <p:cNvPr id="1029" name="Rectangle 5"/>
          <p:cNvSpPr>
            <a:spLocks noGrp="1" noChangeArrowheads="1"/>
          </p:cNvSpPr>
          <p:nvPr>
            <p:ph type="ftr" sz="quarter" idx="3"/>
          </p:nvPr>
        </p:nvSpPr>
        <p:spPr bwMode="auto">
          <a:xfrm>
            <a:off x="3124200" y="6476999"/>
            <a:ext cx="2895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100" smtClean="0">
                <a:ea typeface="宋体"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476999"/>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ea typeface="宋体" charset="-122"/>
              </a:defRPr>
            </a:lvl1pPr>
          </a:lstStyle>
          <a:p>
            <a:pPr>
              <a:defRPr/>
            </a:pPr>
            <a:fld id="{FE160EA6-A35E-4F72-A219-BD66FDF9DC93}" type="slidenum">
              <a:rPr lang="en-US" altLang="zh-CN" smtClean="0"/>
              <a:pPr>
                <a:defRPr/>
              </a:pPr>
              <a:t>‹#›</a:t>
            </a:fld>
            <a:endParaRPr lang="en-US" altLang="zh-CN" dirty="0"/>
          </a:p>
        </p:txBody>
      </p:sp>
    </p:spTree>
    <p:extLst>
      <p:ext uri="{BB962C8B-B14F-4D97-AF65-F5344CB8AC3E}">
        <p14:creationId xmlns:p14="http://schemas.microsoft.com/office/powerpoint/2010/main" val="3255452441"/>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Lst>
  <p:hf hdr="0" ftr="0" dt="0"/>
  <p:txStyles>
    <p:titleStyle>
      <a:lvl1pPr algn="ctr" rtl="0" eaLnBrk="1" fontAlgn="base" hangingPunct="1">
        <a:spcBef>
          <a:spcPct val="0"/>
        </a:spcBef>
        <a:spcAft>
          <a:spcPct val="0"/>
        </a:spcAft>
        <a:defRPr sz="3600">
          <a:solidFill>
            <a:schemeClr val="tx1"/>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defRPr>
      </a:lvl2pPr>
      <a:lvl3pPr algn="ctr" rtl="0" eaLnBrk="1" fontAlgn="base" hangingPunct="1">
        <a:spcBef>
          <a:spcPct val="0"/>
        </a:spcBef>
        <a:spcAft>
          <a:spcPct val="0"/>
        </a:spcAft>
        <a:defRPr sz="4400">
          <a:solidFill>
            <a:schemeClr val="tx2"/>
          </a:solidFill>
          <a:latin typeface="Arial" charset="0"/>
        </a:defRPr>
      </a:lvl3pPr>
      <a:lvl4pPr algn="ctr" rtl="0" eaLnBrk="1" fontAlgn="base" hangingPunct="1">
        <a:spcBef>
          <a:spcPct val="0"/>
        </a:spcBef>
        <a:spcAft>
          <a:spcPct val="0"/>
        </a:spcAft>
        <a:defRPr sz="4400">
          <a:solidFill>
            <a:schemeClr val="tx2"/>
          </a:solidFill>
          <a:latin typeface="Arial" charset="0"/>
        </a:defRPr>
      </a:lvl4pPr>
      <a:lvl5pPr algn="ctr" rtl="0" eaLnBrk="1" fontAlgn="base" hangingPunct="1">
        <a:spcBef>
          <a:spcPct val="0"/>
        </a:spcBef>
        <a:spcAft>
          <a:spcPct val="0"/>
        </a:spcAft>
        <a:defRPr sz="4400">
          <a:solidFill>
            <a:schemeClr val="tx2"/>
          </a:solidFill>
          <a:latin typeface="Arial" charset="0"/>
        </a:defRPr>
      </a:lvl5pPr>
      <a:lvl6pPr marL="457200" algn="ctr" rtl="0" eaLnBrk="1" fontAlgn="base" hangingPunct="1">
        <a:spcBef>
          <a:spcPct val="0"/>
        </a:spcBef>
        <a:spcAft>
          <a:spcPct val="0"/>
        </a:spcAft>
        <a:defRPr sz="4400">
          <a:solidFill>
            <a:schemeClr val="tx2"/>
          </a:solidFill>
          <a:latin typeface="Arial" charset="0"/>
        </a:defRPr>
      </a:lvl6pPr>
      <a:lvl7pPr marL="914400" algn="ctr" rtl="0" eaLnBrk="1" fontAlgn="base" hangingPunct="1">
        <a:spcBef>
          <a:spcPct val="0"/>
        </a:spcBef>
        <a:spcAft>
          <a:spcPct val="0"/>
        </a:spcAft>
        <a:defRPr sz="4400">
          <a:solidFill>
            <a:schemeClr val="tx2"/>
          </a:solidFill>
          <a:latin typeface="Arial" charset="0"/>
        </a:defRPr>
      </a:lvl7pPr>
      <a:lvl8pPr marL="1371600" algn="ctr" rtl="0" eaLnBrk="1" fontAlgn="base" hangingPunct="1">
        <a:spcBef>
          <a:spcPct val="0"/>
        </a:spcBef>
        <a:spcAft>
          <a:spcPct val="0"/>
        </a:spcAft>
        <a:defRPr sz="4400">
          <a:solidFill>
            <a:schemeClr val="tx2"/>
          </a:solidFill>
          <a:latin typeface="Arial" charset="0"/>
        </a:defRPr>
      </a:lvl8pPr>
      <a:lvl9pPr marL="1828800" algn="ctr" rtl="0" eaLnBrk="1" fontAlgn="base" hangingPunct="1">
        <a:spcBef>
          <a:spcPct val="0"/>
        </a:spcBef>
        <a:spcAft>
          <a:spcPct val="0"/>
        </a:spcAft>
        <a:defRPr sz="4400">
          <a:solidFill>
            <a:schemeClr val="tx2"/>
          </a:solidFill>
          <a:latin typeface="Arial" charset="0"/>
        </a:defRPr>
      </a:lvl9pPr>
    </p:titleStyle>
    <p:bodyStyle>
      <a:lvl1pPr marL="342900" indent="-342900" algn="l" rtl="0" eaLnBrk="1" fontAlgn="base" hangingPunct="1">
        <a:spcBef>
          <a:spcPct val="20000"/>
        </a:spcBef>
        <a:spcAft>
          <a:spcPct val="0"/>
        </a:spcAft>
        <a:buChar char="•"/>
        <a:defRPr sz="3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3200">
          <a:solidFill>
            <a:schemeClr val="tx1"/>
          </a:solidFill>
          <a:latin typeface="+mn-lt"/>
        </a:defRPr>
      </a:lvl2pPr>
      <a:lvl3pPr marL="1143000" indent="-228600" algn="l" rtl="0" eaLnBrk="1" fontAlgn="base" hangingPunct="1">
        <a:spcBef>
          <a:spcPct val="20000"/>
        </a:spcBef>
        <a:spcAft>
          <a:spcPct val="0"/>
        </a:spcAft>
        <a:buChar char="•"/>
        <a:defRPr sz="2800">
          <a:solidFill>
            <a:schemeClr val="tx1"/>
          </a:solidFill>
          <a:latin typeface="+mn-lt"/>
        </a:defRPr>
      </a:lvl3pPr>
      <a:lvl4pPr marL="1600200" indent="-228600" algn="l" rtl="0" eaLnBrk="1" fontAlgn="base" hangingPunct="1">
        <a:spcBef>
          <a:spcPct val="20000"/>
        </a:spcBef>
        <a:spcAft>
          <a:spcPct val="0"/>
        </a:spcAft>
        <a:buChar char="–"/>
        <a:defRPr sz="2400">
          <a:solidFill>
            <a:schemeClr val="tx1"/>
          </a:solidFill>
          <a:latin typeface="+mn-lt"/>
        </a:defRPr>
      </a:lvl4pPr>
      <a:lvl5pPr marL="2057400" indent="-228600" algn="l" rtl="0" eaLnBrk="1" fontAlgn="base" hangingPunct="1">
        <a:spcBef>
          <a:spcPct val="20000"/>
        </a:spcBef>
        <a:spcAft>
          <a:spcPct val="0"/>
        </a:spcAft>
        <a:buChar char="»"/>
        <a:defRPr sz="24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13</a:t>
            </a:r>
          </a:p>
        </p:txBody>
      </p:sp>
      <p:sp>
        <p:nvSpPr>
          <p:cNvPr id="13" name="Subtitle 12"/>
          <p:cNvSpPr>
            <a:spLocks noGrp="1"/>
          </p:cNvSpPr>
          <p:nvPr>
            <p:ph type="subTitle" idx="1"/>
          </p:nvPr>
        </p:nvSpPr>
        <p:spPr/>
        <p:txBody>
          <a:bodyPr>
            <a:normAutofit/>
          </a:bodyPr>
          <a:lstStyle/>
          <a:p>
            <a:r>
              <a:rPr lang="en-US" sz="3200" dirty="0"/>
              <a:t>Trusted Computing and Multilevel Security</a:t>
            </a:r>
          </a:p>
          <a:p>
            <a:endParaRPr lang="en-US" dirty="0"/>
          </a:p>
        </p:txBody>
      </p:sp>
      <p:sp>
        <p:nvSpPr>
          <p:cNvPr id="7" name="TextBox 6"/>
          <p:cNvSpPr txBox="1"/>
          <p:nvPr/>
        </p:nvSpPr>
        <p:spPr>
          <a:xfrm>
            <a:off x="4644935" y="1979452"/>
            <a:ext cx="184666" cy="369332"/>
          </a:xfrm>
          <a:prstGeom prst="rect">
            <a:avLst/>
          </a:prstGeom>
          <a:noFill/>
        </p:spPr>
        <p:txBody>
          <a:bodyPr wrap="none" rtlCol="0">
            <a:spAutoFit/>
          </a:bodyPr>
          <a:lstStyle/>
          <a:p>
            <a:endParaRPr lang="en-US" dirty="0">
              <a:solidFill>
                <a:prstClr val="white"/>
              </a:solidFill>
              <a:latin typeface="Arial" pitchFamily="-107" charset="0"/>
            </a:endParaRPr>
          </a:p>
        </p:txBody>
      </p:sp>
      <p:pic>
        <p:nvPicPr>
          <p:cNvPr id="10" name="Picture 9"/>
          <p:cNvPicPr>
            <a:picLocks noChangeAspect="1"/>
          </p:cNvPicPr>
          <p:nvPr/>
        </p:nvPicPr>
        <p:blipFill rotWithShape="1">
          <a:blip r:embed="rId3" cstate="screen">
            <a:extLst>
              <a:ext uri="{28A0092B-C50C-407E-A947-70E740481C1C}">
                <a14:useLocalDpi xmlns:a14="http://schemas.microsoft.com/office/drawing/2010/main"/>
              </a:ext>
            </a:extLst>
          </a:blip>
          <a:srcRect r="-1190"/>
          <a:stretch/>
        </p:blipFill>
        <p:spPr>
          <a:xfrm>
            <a:off x="3275856" y="908720"/>
            <a:ext cx="2592288" cy="2221260"/>
          </a:xfrm>
          <a:prstGeom prst="round1Rect">
            <a:avLst/>
          </a:prstGeom>
          <a:effectLst>
            <a:softEdge rad="127000"/>
          </a:effectLst>
        </p:spPr>
      </p:pic>
      <p:sp>
        <p:nvSpPr>
          <p:cNvPr id="2" name="灯片编号占位符 1"/>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1</a:t>
            </a:fld>
            <a:endParaRPr lang="en-US" dirty="0">
              <a:solidFill>
                <a:prstClr val="white">
                  <a:lumMod val="65000"/>
                  <a:lumOff val="35000"/>
                </a:prst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BLP Model Example</a:t>
            </a:r>
            <a:endParaRPr lang="zh-CN" altLang="en-US" dirty="0"/>
          </a:p>
        </p:txBody>
      </p:sp>
      <p:sp>
        <p:nvSpPr>
          <p:cNvPr id="3" name="内容占位符 2"/>
          <p:cNvSpPr>
            <a:spLocks noGrp="1"/>
          </p:cNvSpPr>
          <p:nvPr>
            <p:ph idx="1"/>
          </p:nvPr>
        </p:nvSpPr>
        <p:spPr/>
        <p:txBody>
          <a:bodyPr/>
          <a:lstStyle/>
          <a:p>
            <a:pPr fontAlgn="auto">
              <a:spcAft>
                <a:spcPts val="0"/>
              </a:spcAft>
            </a:pPr>
            <a:r>
              <a:rPr lang="en-US" altLang="zh-CN" sz="2800" dirty="0"/>
              <a:t>Assuming a role-based access control system. Carla is a student (s) in course c1. Dirk is a teacher (t) in course c1 but may also access the system as a student; thus two roles are assigned to Dirk:</a:t>
            </a:r>
          </a:p>
          <a:p>
            <a:pPr lvl="1" fontAlgn="auto">
              <a:spcAft>
                <a:spcPts val="0"/>
              </a:spcAft>
            </a:pPr>
            <a:r>
              <a:rPr lang="en-US" altLang="zh-CN" sz="2000" dirty="0"/>
              <a:t>Carla: (c1-s)</a:t>
            </a:r>
          </a:p>
          <a:p>
            <a:pPr lvl="1" fontAlgn="auto">
              <a:spcAft>
                <a:spcPts val="0"/>
              </a:spcAft>
            </a:pPr>
            <a:r>
              <a:rPr lang="en-US" altLang="zh-CN" sz="2000" dirty="0"/>
              <a:t>Dirk: (c1-t), (c1-s)</a:t>
            </a:r>
          </a:p>
          <a:p>
            <a:pPr fontAlgn="auto">
              <a:spcAft>
                <a:spcPts val="0"/>
              </a:spcAft>
            </a:pPr>
            <a:r>
              <a:rPr lang="en-US" altLang="zh-CN" sz="2800" dirty="0"/>
              <a:t>The student role is assigned a lower, and the teacher role a higher security clearance level</a:t>
            </a:r>
          </a:p>
          <a:p>
            <a:endParaRPr lang="zh-CN" altLang="en-US" dirty="0"/>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10</a:t>
            </a:fld>
            <a:endParaRPr lang="en-US" dirty="0">
              <a:solidFill>
                <a:prstClr val="white">
                  <a:lumMod val="65000"/>
                  <a:lumOff val="35000"/>
                </a:prstClr>
              </a:solidFill>
            </a:endParaRPr>
          </a:p>
        </p:txBody>
      </p:sp>
    </p:spTree>
    <p:extLst>
      <p:ext uri="{BB962C8B-B14F-4D97-AF65-F5344CB8AC3E}">
        <p14:creationId xmlns:p14="http://schemas.microsoft.com/office/powerpoint/2010/main" val="14245855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2-3.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8951" y="0"/>
            <a:ext cx="5299364" cy="6858000"/>
          </a:xfrm>
          <a:prstGeom prst="rect">
            <a:avLst/>
          </a:prstGeom>
          <a:solidFill>
            <a:schemeClr val="tx1"/>
          </a:solidFill>
        </p:spPr>
      </p:pic>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11</a:t>
            </a:fld>
            <a:endParaRPr lang="en-US" dirty="0">
              <a:solidFill>
                <a:prstClr val="white">
                  <a:lumMod val="65000"/>
                  <a:lumOff val="35000"/>
                </a:prstClr>
              </a:solidFill>
            </a:endParaRPr>
          </a:p>
        </p:txBody>
      </p:sp>
      <p:sp>
        <p:nvSpPr>
          <p:cNvPr id="4" name="Rectangle 3"/>
          <p:cNvSpPr txBox="1">
            <a:spLocks noChangeArrowheads="1"/>
          </p:cNvSpPr>
          <p:nvPr/>
        </p:nvSpPr>
        <p:spPr>
          <a:xfrm>
            <a:off x="-63062" y="154732"/>
            <a:ext cx="3868951" cy="6741368"/>
          </a:xfrm>
          <a:prstGeom prst="rect">
            <a:avLst/>
          </a:prstGeom>
        </p:spPr>
        <p:txBody>
          <a:bodyPr>
            <a:normAutofit fontScale="6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sz="2800" dirty="0">
                <a:solidFill>
                  <a:schemeClr val="tx1"/>
                </a:solidFill>
                <a:latin typeface="Arial" pitchFamily="-109" charset="0"/>
              </a:rPr>
              <a:t>Figure 13.2a: Dirk creates a new file f1 as c1-t; Carla creates file f2 as c1-s (). Carla can read and write to f2, but cannot read f1, because it is at a higher classification level (teacher level). In the c1-t role, Dirk can read and write f1 and can read f2 if Carla grants access to f2. However, in this role, Dirk cannot write f2 because of the *-property; neither Dirk nor a Trojan horse on his behalf can downgrade data from the teacher level to the student level. Only if Dirk logs in as a student can he create a c1-s file or write to an existing c1-s file, such as f2. In the student role, Dirk can also read f2.</a:t>
            </a:r>
          </a:p>
          <a:p>
            <a:r>
              <a:rPr lang="en-US" altLang="zh-CN" sz="2800" dirty="0">
                <a:solidFill>
                  <a:schemeClr val="tx1"/>
                </a:solidFill>
                <a:latin typeface="Arial" pitchFamily="-109" charset="0"/>
              </a:rPr>
              <a:t>Figure 13.2b: Dirk reads f2 and wants to create a new file with comments to Carla as feedback. Dirk must sign in student role c1-s to create f3 so that it can be accessed by Carla. In a teacher role, Dirk cannot create a file at a student classification level.</a:t>
            </a:r>
            <a:endParaRPr lang="en-US" altLang="zh-CN" sz="2800" dirty="0">
              <a:latin typeface="Times New Roman" pitchFamily="-109" charset="0"/>
            </a:endParaRPr>
          </a:p>
        </p:txBody>
      </p:sp>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4636" y="32752"/>
            <a:ext cx="5299364" cy="6858000"/>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12</a:t>
            </a:fld>
            <a:endParaRPr lang="en-US" dirty="0">
              <a:solidFill>
                <a:prstClr val="white">
                  <a:lumMod val="65000"/>
                  <a:lumOff val="35000"/>
                </a:prstClr>
              </a:solidFill>
            </a:endParaRPr>
          </a:p>
        </p:txBody>
      </p:sp>
      <p:sp>
        <p:nvSpPr>
          <p:cNvPr id="4" name="Rectangle 3"/>
          <p:cNvSpPr txBox="1">
            <a:spLocks noChangeArrowheads="1"/>
          </p:cNvSpPr>
          <p:nvPr/>
        </p:nvSpPr>
        <p:spPr>
          <a:xfrm>
            <a:off x="-13816" y="332656"/>
            <a:ext cx="3868951" cy="6741368"/>
          </a:xfrm>
          <a:prstGeom prst="rect">
            <a:avLst/>
          </a:prstGeom>
        </p:spPr>
        <p:txBody>
          <a:bodyPr>
            <a:normAutofit fontScale="6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sz="2800" dirty="0">
                <a:solidFill>
                  <a:schemeClr val="tx1"/>
                </a:solidFill>
                <a:latin typeface="Arial" pitchFamily="-109" charset="0"/>
              </a:rPr>
              <a:t>Figure 13.2c: Dirk creates an exam based on an </a:t>
            </a:r>
            <a:r>
              <a:rPr lang="en-US" altLang="zh-CN" sz="2800">
                <a:solidFill>
                  <a:schemeClr val="tx1"/>
                </a:solidFill>
                <a:latin typeface="Arial" pitchFamily="-109" charset="0"/>
              </a:rPr>
              <a:t>existing exam template </a:t>
            </a:r>
            <a:r>
              <a:rPr lang="en-US" altLang="zh-CN" sz="2800" dirty="0">
                <a:solidFill>
                  <a:schemeClr val="tx1"/>
                </a:solidFill>
                <a:latin typeface="Arial" pitchFamily="-109" charset="0"/>
              </a:rPr>
              <a:t>file at level c1-t. Dirk must log in as c1-t to read the template and the file he creates (f4) must also be at the teacher level.</a:t>
            </a:r>
          </a:p>
          <a:p>
            <a:r>
              <a:rPr lang="en-US" altLang="zh-CN" sz="2800" dirty="0">
                <a:solidFill>
                  <a:schemeClr val="tx1"/>
                </a:solidFill>
                <a:latin typeface="Arial" pitchFamily="-109" charset="0"/>
              </a:rPr>
              <a:t>Figure 13.2d:  Dirk wants Carla to take the exam and so must provide her with read access. However, such access would violate the </a:t>
            </a:r>
            <a:r>
              <a:rPr lang="en-US" altLang="zh-CN" sz="2800" dirty="0" err="1">
                <a:solidFill>
                  <a:schemeClr val="tx1"/>
                </a:solidFill>
                <a:latin typeface="Arial" pitchFamily="-109" charset="0"/>
              </a:rPr>
              <a:t>ss</a:t>
            </a:r>
            <a:r>
              <a:rPr lang="en-US" altLang="zh-CN" sz="2800" dirty="0">
                <a:solidFill>
                  <a:schemeClr val="tx1"/>
                </a:solidFill>
                <a:latin typeface="Arial" pitchFamily="-109" charset="0"/>
              </a:rPr>
              <a:t>-property. Dirk must downgrade the classification of f4 from c1-t to c1-s. Dirk cannot do this in the c1-t role because this would violate the *-property. Therefore, a security administrator must have downgrade authority and must be able to perform the downgrade </a:t>
            </a:r>
            <a:r>
              <a:rPr lang="en-US" altLang="zh-CN" sz="2800" i="1" dirty="0">
                <a:solidFill>
                  <a:schemeClr val="tx1"/>
                </a:solidFill>
                <a:latin typeface="Arial" pitchFamily="-109" charset="0"/>
              </a:rPr>
              <a:t>outside the BLP model</a:t>
            </a:r>
            <a:r>
              <a:rPr lang="en-US" altLang="zh-CN" sz="2800" dirty="0">
                <a:solidFill>
                  <a:schemeClr val="tx1"/>
                </a:solidFill>
                <a:latin typeface="Arial" pitchFamily="-109" charset="0"/>
              </a:rPr>
              <a:t>. The dotted line connecting f4 with c1-s-read indicates that this connection has not been generated by the default BLP rules but by a system operation.</a:t>
            </a:r>
          </a:p>
          <a:p>
            <a:endParaRPr lang="en-US" altLang="zh-CN" sz="1800" dirty="0">
              <a:latin typeface="Times New Roman" pitchFamily="-109" charset="0"/>
            </a:endParaRPr>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2-1.pdf"/>
          <p:cNvPicPr>
            <a:picLocks noChangeAspect="1"/>
          </p:cNvPicPr>
          <p:nvPr/>
        </p:nvPicPr>
        <p:blipFill rotWithShape="1">
          <a:blip r:embed="rId3">
            <a:extLst>
              <a:ext uri="{28A0092B-C50C-407E-A947-70E740481C1C}">
                <a14:useLocalDpi xmlns:a14="http://schemas.microsoft.com/office/drawing/2010/main" val="0"/>
              </a:ext>
            </a:extLst>
          </a:blip>
          <a:srcRect t="19556" b="19259"/>
          <a:stretch/>
        </p:blipFill>
        <p:spPr>
          <a:xfrm>
            <a:off x="1115616" y="1136"/>
            <a:ext cx="6622955" cy="5244110"/>
          </a:xfrm>
          <a:prstGeom prst="rect">
            <a:avLst/>
          </a:prstGeom>
          <a:solidFill>
            <a:schemeClr val="tx1"/>
          </a:solidFill>
        </p:spPr>
      </p:pic>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13</a:t>
            </a:fld>
            <a:endParaRPr lang="en-US" dirty="0">
              <a:solidFill>
                <a:prstClr val="white">
                  <a:lumMod val="65000"/>
                  <a:lumOff val="35000"/>
                </a:prstClr>
              </a:solidFill>
            </a:endParaRPr>
          </a:p>
        </p:txBody>
      </p:sp>
      <p:sp>
        <p:nvSpPr>
          <p:cNvPr id="4" name="Rectangle 3"/>
          <p:cNvSpPr txBox="1">
            <a:spLocks noChangeArrowheads="1"/>
          </p:cNvSpPr>
          <p:nvPr/>
        </p:nvSpPr>
        <p:spPr>
          <a:xfrm>
            <a:off x="0" y="5245246"/>
            <a:ext cx="8964488" cy="1496122"/>
          </a:xfrm>
          <a:prstGeom prst="rect">
            <a:avLst/>
          </a:prstGeom>
        </p:spPr>
        <p:txBody>
          <a:bodyPr>
            <a:normAutofit fontScale="9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sz="2800" dirty="0">
                <a:solidFill>
                  <a:schemeClr val="tx1"/>
                </a:solidFill>
                <a:latin typeface="Arial" pitchFamily="-109" charset="0"/>
              </a:rPr>
              <a:t>Carla writes the answers to the exam into a file f5. She creates the file at level c1-t so that only Dirk can read the file. Carla can still see her answers at her workstation but cannot access f5 for reading.</a:t>
            </a:r>
          </a:p>
        </p:txBody>
      </p:sp>
    </p:spTree>
  </p:cSld>
  <p:clrMapOvr>
    <a:masterClrMapping/>
  </p:clrMapOvr>
  <p:transition spd="slow">
    <p:dissolv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2"/>
          <p:cNvSpPr>
            <a:spLocks noGrp="1" noChangeArrowheads="1"/>
          </p:cNvSpPr>
          <p:nvPr>
            <p:ph type="title"/>
          </p:nvPr>
        </p:nvSpPr>
        <p:spPr>
          <a:xfrm>
            <a:off x="457200" y="152400"/>
            <a:ext cx="8229600" cy="1139825"/>
          </a:xfrm>
        </p:spPr>
        <p:txBody>
          <a:bodyPr/>
          <a:lstStyle/>
          <a:p>
            <a:r>
              <a:rPr lang="en-US" dirty="0">
                <a:ln w="18415" cmpd="sng">
                  <a:solidFill>
                    <a:srgbClr val="FFFFFF"/>
                  </a:solidFill>
                  <a:prstDash val="solid"/>
                </a:ln>
                <a:solidFill>
                  <a:srgbClr val="FFFFFF"/>
                </a:solidFill>
                <a:effectLst/>
              </a:rPr>
              <a:t>Biba Model</a:t>
            </a:r>
          </a:p>
        </p:txBody>
      </p:sp>
      <p:pic>
        <p:nvPicPr>
          <p:cNvPr id="2" name="Picture 1" descr="f4.pdf"/>
          <p:cNvPicPr>
            <a:picLocks noChangeAspect="1"/>
          </p:cNvPicPr>
          <p:nvPr/>
        </p:nvPicPr>
        <p:blipFill rotWithShape="1">
          <a:blip r:embed="rId3">
            <a:extLst>
              <a:ext uri="{28A0092B-C50C-407E-A947-70E740481C1C}">
                <a14:useLocalDpi xmlns:a14="http://schemas.microsoft.com/office/drawing/2010/main" val="0"/>
              </a:ext>
            </a:extLst>
          </a:blip>
          <a:srcRect t="29192" b="41948"/>
          <a:stretch/>
        </p:blipFill>
        <p:spPr>
          <a:xfrm>
            <a:off x="596859" y="1257108"/>
            <a:ext cx="8116010" cy="3031232"/>
          </a:xfrm>
          <a:prstGeom prst="rect">
            <a:avLst/>
          </a:prstGeom>
          <a:solidFill>
            <a:schemeClr val="tx1"/>
          </a:solidFill>
        </p:spPr>
      </p:pic>
      <p:sp>
        <p:nvSpPr>
          <p:cNvPr id="3" name="灯片编号占位符 2"/>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14</a:t>
            </a:fld>
            <a:endParaRPr lang="en-US" dirty="0">
              <a:solidFill>
                <a:prstClr val="white">
                  <a:lumMod val="65000"/>
                  <a:lumOff val="35000"/>
                </a:prstClr>
              </a:solidFill>
            </a:endParaRPr>
          </a:p>
        </p:txBody>
      </p:sp>
      <p:sp>
        <p:nvSpPr>
          <p:cNvPr id="8" name="Rectangle 3"/>
          <p:cNvSpPr>
            <a:spLocks noGrp="1" noChangeArrowheads="1"/>
          </p:cNvSpPr>
          <p:nvPr>
            <p:ph idx="1"/>
          </p:nvPr>
        </p:nvSpPr>
        <p:spPr>
          <a:xfrm>
            <a:off x="313678" y="4433193"/>
            <a:ext cx="8229600" cy="2424807"/>
          </a:xfrm>
        </p:spPr>
        <p:txBody>
          <a:bodyPr>
            <a:normAutofit fontScale="85000" lnSpcReduction="10000"/>
          </a:bodyPr>
          <a:lstStyle/>
          <a:p>
            <a:r>
              <a:rPr lang="en-US" altLang="zh-CN" dirty="0"/>
              <a:t>By simple integrity property, </a:t>
            </a:r>
            <a:r>
              <a:rPr lang="en-US" dirty="0"/>
              <a:t>a low-integrity process may read low-integrity data but is prevented from contaminating a high integrity file with that data (lower part of Fig. 13.4).</a:t>
            </a:r>
          </a:p>
          <a:p>
            <a:r>
              <a:rPr lang="en-US" dirty="0"/>
              <a:t>But this is not enough! </a:t>
            </a:r>
            <a:r>
              <a:rPr lang="en-US" altLang="zh-CN" dirty="0"/>
              <a:t>A</a:t>
            </a:r>
            <a:r>
              <a:rPr lang="en-US" dirty="0"/>
              <a:t> high-integrity process could conceivably copy low-integrity data into a high-integrity file (higher part of Fig. 13.4). </a:t>
            </a:r>
          </a:p>
          <a:p>
            <a:r>
              <a:rPr lang="en-US" dirty="0"/>
              <a:t>Hence we need </a:t>
            </a:r>
            <a:r>
              <a:rPr lang="en-US" altLang="zh-CN" dirty="0"/>
              <a:t>i</a:t>
            </a:r>
            <a:r>
              <a:rPr lang="en-US" dirty="0"/>
              <a:t>ntegrity * property, to disallow the high integrity process reading low-integrity file.</a:t>
            </a:r>
          </a:p>
          <a:p>
            <a:endParaRPr lang="en-US" dirty="0"/>
          </a:p>
          <a:p>
            <a:endParaRPr lang="en-US" dirty="0"/>
          </a:p>
        </p:txBody>
      </p:sp>
      <p:grpSp>
        <p:nvGrpSpPr>
          <p:cNvPr id="7" name="组合 6"/>
          <p:cNvGrpSpPr/>
          <p:nvPr/>
        </p:nvGrpSpPr>
        <p:grpSpPr>
          <a:xfrm>
            <a:off x="2987824" y="1437078"/>
            <a:ext cx="3906581" cy="1425631"/>
            <a:chOff x="3131840" y="1437078"/>
            <a:chExt cx="3906581" cy="1425631"/>
          </a:xfrm>
        </p:grpSpPr>
        <p:sp>
          <p:nvSpPr>
            <p:cNvPr id="6" name="乘号 5"/>
            <p:cNvSpPr/>
            <p:nvPr/>
          </p:nvSpPr>
          <p:spPr>
            <a:xfrm>
              <a:off x="3131840" y="1948309"/>
              <a:ext cx="914400" cy="91440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乘号 9"/>
            <p:cNvSpPr/>
            <p:nvPr/>
          </p:nvSpPr>
          <p:spPr>
            <a:xfrm>
              <a:off x="6124021" y="1437078"/>
              <a:ext cx="914400" cy="91440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Chinese Wall (CW) Model</a:t>
            </a:r>
            <a:endParaRPr lang="zh-CN" altLang="en-US" dirty="0"/>
          </a:p>
        </p:txBody>
      </p:sp>
      <p:sp>
        <p:nvSpPr>
          <p:cNvPr id="3" name="内容占位符 2"/>
          <p:cNvSpPr>
            <a:spLocks noGrp="1"/>
          </p:cNvSpPr>
          <p:nvPr>
            <p:ph idx="1"/>
          </p:nvPr>
        </p:nvSpPr>
        <p:spPr/>
        <p:txBody>
          <a:bodyPr>
            <a:normAutofit/>
          </a:bodyPr>
          <a:lstStyle/>
          <a:p>
            <a:r>
              <a:rPr lang="en-US" altLang="zh-CN" dirty="0"/>
              <a:t>Designed to prevent </a:t>
            </a:r>
            <a:r>
              <a:rPr lang="en-US" altLang="zh-CN" i="1" dirty="0"/>
              <a:t>Conflict-of-Interest (CI)</a:t>
            </a:r>
            <a:r>
              <a:rPr lang="en-US" altLang="zh-CN" dirty="0"/>
              <a:t>. Elements include:</a:t>
            </a:r>
          </a:p>
          <a:p>
            <a:pPr lvl="1"/>
            <a:r>
              <a:rPr lang="en-US" altLang="zh-CN" dirty="0"/>
              <a:t>Dataset (DS): All objects that concern the same company</a:t>
            </a:r>
          </a:p>
          <a:p>
            <a:pPr lvl="1"/>
            <a:r>
              <a:rPr lang="en-US" altLang="zh-CN" dirty="0"/>
              <a:t>Conflict-of-interest (CI) class: All datasets whose companies are in competition</a:t>
            </a:r>
          </a:p>
          <a:p>
            <a:r>
              <a:rPr lang="en-US" altLang="zh-CN" dirty="0"/>
              <a:t>A subject can access any object as long as it has not accessed an object from another company in the same CI class</a:t>
            </a:r>
          </a:p>
          <a:p>
            <a:r>
              <a:rPr lang="en-US" altLang="zh-CN" dirty="0"/>
              <a:t>Once a subject accesses information from one dataset, a wall is set up to protect information in other datasets in the same CI class.</a:t>
            </a:r>
          </a:p>
          <a:p>
            <a:endParaRPr lang="en-US" altLang="zh-CN" dirty="0"/>
          </a:p>
          <a:p>
            <a:pPr lvl="1"/>
            <a:endParaRPr lang="zh-CN" altLang="en-US" dirty="0"/>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15</a:t>
            </a:fld>
            <a:endParaRPr lang="en-US" dirty="0">
              <a:solidFill>
                <a:prstClr val="white">
                  <a:lumMod val="65000"/>
                  <a:lumOff val="35000"/>
                </a:prstClr>
              </a:solidFill>
            </a:endParaRPr>
          </a:p>
        </p:txBody>
      </p:sp>
    </p:spTree>
    <p:extLst>
      <p:ext uri="{BB962C8B-B14F-4D97-AF65-F5344CB8AC3E}">
        <p14:creationId xmlns:p14="http://schemas.microsoft.com/office/powerpoint/2010/main" val="8414987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6.pdf"/>
          <p:cNvPicPr>
            <a:picLocks noChangeAspect="1"/>
          </p:cNvPicPr>
          <p:nvPr/>
        </p:nvPicPr>
        <p:blipFill rotWithShape="1">
          <a:blip r:embed="rId3">
            <a:extLst>
              <a:ext uri="{28A0092B-C50C-407E-A947-70E740481C1C}">
                <a14:useLocalDpi xmlns:a14="http://schemas.microsoft.com/office/drawing/2010/main" val="0"/>
              </a:ext>
            </a:extLst>
          </a:blip>
          <a:srcRect t="21185" b="14222"/>
          <a:stretch/>
        </p:blipFill>
        <p:spPr>
          <a:xfrm>
            <a:off x="3036813" y="1581226"/>
            <a:ext cx="6108383" cy="4680520"/>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16</a:t>
            </a:fld>
            <a:endParaRPr lang="en-US" dirty="0">
              <a:solidFill>
                <a:prstClr val="white">
                  <a:lumMod val="65000"/>
                  <a:lumOff val="35000"/>
                </a:prstClr>
              </a:solidFill>
            </a:endParaRPr>
          </a:p>
        </p:txBody>
      </p:sp>
      <p:sp>
        <p:nvSpPr>
          <p:cNvPr id="4" name="Content Placeholder 2"/>
          <p:cNvSpPr txBox="1">
            <a:spLocks/>
          </p:cNvSpPr>
          <p:nvPr/>
        </p:nvSpPr>
        <p:spPr>
          <a:xfrm>
            <a:off x="-324544" y="880120"/>
            <a:ext cx="3456384" cy="6768752"/>
          </a:xfrm>
          <a:prstGeom prst="rect">
            <a:avLst/>
          </a:prstGeom>
        </p:spPr>
        <p:txBody>
          <a:bodyPr>
            <a:normAutofit fontScale="6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b="1" dirty="0">
                <a:solidFill>
                  <a:schemeClr val="tx1"/>
                </a:solidFill>
                <a:latin typeface="Arial" pitchFamily="-109" charset="0"/>
              </a:rPr>
              <a:t>CW Simple Security property: </a:t>
            </a:r>
            <a:r>
              <a:rPr lang="en-US" altLang="zh-CN" dirty="0">
                <a:solidFill>
                  <a:schemeClr val="tx1"/>
                </a:solidFill>
                <a:latin typeface="Arial" pitchFamily="-109" charset="0"/>
              </a:rPr>
              <a:t>A subject S can read on object O only if</a:t>
            </a:r>
          </a:p>
          <a:p>
            <a:r>
              <a:rPr lang="en-US" altLang="zh-CN" dirty="0">
                <a:solidFill>
                  <a:schemeClr val="tx1"/>
                </a:solidFill>
                <a:latin typeface="Arial" pitchFamily="-109" charset="0"/>
              </a:rPr>
              <a:t>• O is in the same DS as an object already accessed by S, OR</a:t>
            </a:r>
          </a:p>
          <a:p>
            <a:r>
              <a:rPr lang="en-US" altLang="zh-CN" dirty="0">
                <a:solidFill>
                  <a:schemeClr val="tx1"/>
                </a:solidFill>
                <a:latin typeface="Arial" pitchFamily="-109" charset="0"/>
              </a:rPr>
              <a:t>• O belongs to a CI from which S has not yet accessed any information</a:t>
            </a:r>
          </a:p>
          <a:p>
            <a:r>
              <a:rPr lang="en-US" altLang="zh-CN" dirty="0">
                <a:solidFill>
                  <a:schemeClr val="tx1"/>
                </a:solidFill>
                <a:latin typeface="Arial" pitchFamily="-109" charset="0"/>
              </a:rPr>
              <a:t>Figures 13.6b and c: Assume that at some point, John has made his first read request to any object in this set for an object in the Bank A DS. Because John has not  previously accessed an object in any other DS in CI 1, the access is granted. Any  subsequent request for access to an object in the Bank B DS will be denied. Any request for access to other objects in the Bank A DS is granted. </a:t>
            </a:r>
          </a:p>
          <a:p>
            <a:r>
              <a:rPr lang="en-US" altLang="zh-CN" dirty="0">
                <a:solidFill>
                  <a:schemeClr val="tx1"/>
                </a:solidFill>
                <a:latin typeface="Arial" pitchFamily="-109" charset="0"/>
              </a:rPr>
              <a:t>At a later time, John requests access to an object in the Oil A DS. Because there is no conflict, this access is granted, but a wall is set up prohibiting subsequent access to the Oil B DS. </a:t>
            </a:r>
          </a:p>
          <a:p>
            <a:r>
              <a:rPr lang="en-US" altLang="zh-CN" dirty="0">
                <a:solidFill>
                  <a:schemeClr val="tx1"/>
                </a:solidFill>
                <a:latin typeface="Arial" pitchFamily="-109" charset="0"/>
              </a:rPr>
              <a:t>Similarly, Figure 13.6c reflects the access history of Jane.</a:t>
            </a:r>
          </a:p>
          <a:p>
            <a:endParaRPr lang="en-US" altLang="zh-CN" dirty="0">
              <a:solidFill>
                <a:schemeClr val="tx1"/>
              </a:solidFill>
              <a:latin typeface="Arial" pitchFamily="-109" charset="0"/>
            </a:endParaRPr>
          </a:p>
        </p:txBody>
      </p:sp>
      <p:sp>
        <p:nvSpPr>
          <p:cNvPr id="5" name="标题 1">
            <a:extLst>
              <a:ext uri="{FF2B5EF4-FFF2-40B4-BE49-F238E27FC236}">
                <a16:creationId xmlns:a16="http://schemas.microsoft.com/office/drawing/2014/main" id="{28440711-9BA2-4115-A00E-1911121DB32D}"/>
              </a:ext>
            </a:extLst>
          </p:cNvPr>
          <p:cNvSpPr txBox="1">
            <a:spLocks/>
          </p:cNvSpPr>
          <p:nvPr/>
        </p:nvSpPr>
        <p:spPr>
          <a:xfrm>
            <a:off x="467545" y="0"/>
            <a:ext cx="8352928" cy="1600200"/>
          </a:xfrm>
          <a:prstGeom prst="rect">
            <a:avLst/>
          </a:prstGeom>
        </p:spPr>
        <p:txBody>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fontAlgn="auto">
              <a:spcAft>
                <a:spcPts val="0"/>
              </a:spcAft>
            </a:pPr>
            <a:r>
              <a:rPr lang="en-US" altLang="zh-CN" sz="4400" dirty="0"/>
              <a:t>CW Simple Security Property</a:t>
            </a:r>
            <a:endParaRPr lang="zh-CN" altLang="en-US" sz="4400" dirty="0"/>
          </a:p>
        </p:txBody>
      </p:sp>
    </p:spTree>
  </p:cSld>
  <p:clrMapOvr>
    <a:masterClrMapping/>
  </p:clrMapOvr>
  <p:transition spd="slow">
    <p:dissolv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17</a:t>
            </a:fld>
            <a:endParaRPr lang="en-US" dirty="0">
              <a:solidFill>
                <a:prstClr val="white">
                  <a:lumMod val="65000"/>
                  <a:lumOff val="35000"/>
                </a:prstClr>
              </a:solidFill>
            </a:endParaRPr>
          </a:p>
        </p:txBody>
      </p:sp>
      <p:sp>
        <p:nvSpPr>
          <p:cNvPr id="4" name="Content Placeholder 2"/>
          <p:cNvSpPr txBox="1">
            <a:spLocks/>
          </p:cNvSpPr>
          <p:nvPr/>
        </p:nvSpPr>
        <p:spPr>
          <a:xfrm>
            <a:off x="-252537" y="1052736"/>
            <a:ext cx="9357789" cy="630932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b="1" dirty="0">
                <a:solidFill>
                  <a:schemeClr val="tx1"/>
                </a:solidFill>
                <a:latin typeface="Arial" pitchFamily="-109" charset="0"/>
              </a:rPr>
              <a:t>CWM * property</a:t>
            </a:r>
            <a:r>
              <a:rPr lang="en-US" altLang="zh-CN" dirty="0">
                <a:solidFill>
                  <a:schemeClr val="tx1"/>
                </a:solidFill>
                <a:latin typeface="Arial" pitchFamily="-109" charset="0"/>
              </a:rPr>
              <a:t>: A subject S can write an object O only </a:t>
            </a:r>
            <a:r>
              <a:rPr lang="en-US" altLang="zh-CN" b="1" dirty="0">
                <a:solidFill>
                  <a:schemeClr val="tx1"/>
                </a:solidFill>
                <a:latin typeface="Arial" pitchFamily="-109" charset="0"/>
              </a:rPr>
              <a:t>if (1) S can read O according to the simple security rule, and (2) All objects that S can read are in the same DS as O.</a:t>
            </a:r>
          </a:p>
          <a:p>
            <a:r>
              <a:rPr lang="en-US" altLang="zh-CN" dirty="0">
                <a:solidFill>
                  <a:schemeClr val="tx1"/>
                </a:solidFill>
                <a:latin typeface="Arial" pitchFamily="-109" charset="0"/>
              </a:rPr>
              <a:t>Either subject cannot write at all, or a subject’s access (both read and write) is limited to a single dataset. (In Fig. 13.6(b)(c), John or Jane has no write access to any DS.)</a:t>
            </a:r>
          </a:p>
          <a:p>
            <a:r>
              <a:rPr lang="en-US" altLang="zh-CN" dirty="0">
                <a:solidFill>
                  <a:schemeClr val="tx1"/>
                </a:solidFill>
                <a:latin typeface="Arial" pitchFamily="-109" charset="0"/>
              </a:rPr>
              <a:t>If John is allowed to read from the Oil A DS and write into the Bank A DS, John may transfer information about Oil A into the Bank A DS; this is indicated by changing the value of the first object under the Bank A DS to </a:t>
            </a:r>
            <a:r>
              <a:rPr lang="en-US" altLang="zh-CN" i="1" dirty="0">
                <a:solidFill>
                  <a:schemeClr val="tx1"/>
                </a:solidFill>
                <a:latin typeface="Arial" pitchFamily="-109" charset="0"/>
              </a:rPr>
              <a:t>g . The data can then subsequently be read by Jane. </a:t>
            </a:r>
            <a:r>
              <a:rPr lang="en-US" altLang="zh-CN" dirty="0">
                <a:solidFill>
                  <a:schemeClr val="tx1"/>
                </a:solidFill>
                <a:latin typeface="Arial" pitchFamily="-109" charset="0"/>
              </a:rPr>
              <a:t>Thus, Jane would have access to information about both Oil A and Oil B, creating a conflict of interest. </a:t>
            </a:r>
          </a:p>
        </p:txBody>
      </p:sp>
      <p:sp>
        <p:nvSpPr>
          <p:cNvPr id="5" name="标题 1">
            <a:extLst>
              <a:ext uri="{FF2B5EF4-FFF2-40B4-BE49-F238E27FC236}">
                <a16:creationId xmlns:a16="http://schemas.microsoft.com/office/drawing/2014/main" id="{5AF8859A-329C-4539-A809-DD5A1C39ED8F}"/>
              </a:ext>
            </a:extLst>
          </p:cNvPr>
          <p:cNvSpPr txBox="1">
            <a:spLocks/>
          </p:cNvSpPr>
          <p:nvPr/>
        </p:nvSpPr>
        <p:spPr>
          <a:xfrm>
            <a:off x="38748" y="0"/>
            <a:ext cx="9184915" cy="1600200"/>
          </a:xfrm>
          <a:prstGeom prst="rect">
            <a:avLst/>
          </a:prstGeom>
        </p:spPr>
        <p:txBody>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fontAlgn="auto">
              <a:spcAft>
                <a:spcPts val="0"/>
              </a:spcAft>
            </a:pPr>
            <a:r>
              <a:rPr lang="en-US" altLang="zh-CN" sz="4400" dirty="0"/>
              <a:t>CW </a:t>
            </a:r>
            <a:r>
              <a:rPr lang="zh-CN" altLang="en-US" sz="4400" dirty="0"/>
              <a:t>* </a:t>
            </a:r>
            <a:r>
              <a:rPr lang="en-US" altLang="zh-CN" sz="4400" dirty="0"/>
              <a:t>Property</a:t>
            </a:r>
            <a:endParaRPr lang="zh-CN" altLang="en-US" sz="4400" dirty="0"/>
          </a:p>
        </p:txBody>
      </p:sp>
    </p:spTree>
    <p:extLst>
      <p:ext uri="{BB962C8B-B14F-4D97-AF65-F5344CB8AC3E}">
        <p14:creationId xmlns:p14="http://schemas.microsoft.com/office/powerpoint/2010/main" val="3689133086"/>
      </p:ext>
    </p:extLst>
  </p:cSld>
  <p:clrMapOvr>
    <a:masterClrMapping/>
  </p:clrMapOvr>
  <p:transition spd="slow">
    <p:dissolv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l="9560" t="6963" r="9276" b="4297"/>
          <a:stretch/>
        </p:blipFill>
        <p:spPr>
          <a:xfrm>
            <a:off x="3263025" y="1387798"/>
            <a:ext cx="5880975" cy="4968552"/>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18</a:t>
            </a:fld>
            <a:endParaRPr lang="en-US" dirty="0">
              <a:solidFill>
                <a:prstClr val="white">
                  <a:lumMod val="65000"/>
                  <a:lumOff val="35000"/>
                </a:prstClr>
              </a:solidFill>
            </a:endParaRPr>
          </a:p>
        </p:txBody>
      </p:sp>
      <p:sp>
        <p:nvSpPr>
          <p:cNvPr id="4" name="Content Placeholder 2"/>
          <p:cNvSpPr txBox="1">
            <a:spLocks/>
          </p:cNvSpPr>
          <p:nvPr/>
        </p:nvSpPr>
        <p:spPr>
          <a:xfrm>
            <a:off x="-252537" y="260648"/>
            <a:ext cx="3481005" cy="6460827"/>
          </a:xfrm>
          <a:prstGeom prst="rect">
            <a:avLst/>
          </a:prstGeom>
        </p:spPr>
        <p:txBody>
          <a:bodyPr>
            <a:normAutofit fontScale="92500" lnSpcReduction="1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dirty="0">
                <a:solidFill>
                  <a:schemeClr val="tx1"/>
                </a:solidFill>
                <a:latin typeface="Arial" pitchFamily="-109" charset="0"/>
              </a:rPr>
              <a:t>The reference monitor is a controlling element in the hardware and  operating system of a computer that regulates the access of subjects to objects on the basis of  security parameters of the subject and object. The reference monitor has access to a file, known as the security kernel database , that lists the access privileges (security clearance) of each subject and the  protection attributes classification level) of each object.</a:t>
            </a:r>
          </a:p>
        </p:txBody>
      </p:sp>
      <p:sp>
        <p:nvSpPr>
          <p:cNvPr id="5" name="标题 1">
            <a:extLst>
              <a:ext uri="{FF2B5EF4-FFF2-40B4-BE49-F238E27FC236}">
                <a16:creationId xmlns:a16="http://schemas.microsoft.com/office/drawing/2014/main" id="{3FEBC23B-E9D0-4B34-8D20-EDFCF6DE5512}"/>
              </a:ext>
            </a:extLst>
          </p:cNvPr>
          <p:cNvSpPr txBox="1">
            <a:spLocks/>
          </p:cNvSpPr>
          <p:nvPr/>
        </p:nvSpPr>
        <p:spPr>
          <a:xfrm>
            <a:off x="2771800" y="0"/>
            <a:ext cx="6451863" cy="1600200"/>
          </a:xfrm>
          <a:prstGeom prst="rect">
            <a:avLst/>
          </a:prstGeom>
        </p:spPr>
        <p:txBody>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fontAlgn="auto">
              <a:spcAft>
                <a:spcPts val="0"/>
              </a:spcAft>
            </a:pPr>
            <a:r>
              <a:rPr lang="en-US" altLang="zh-CN" sz="4400" dirty="0"/>
              <a:t>Reference Monitor</a:t>
            </a:r>
            <a:endParaRPr lang="zh-CN" altLang="en-US" sz="4400" dirty="0"/>
          </a:p>
        </p:txBody>
      </p:sp>
    </p:spTree>
  </p:cSld>
  <p:clrMapOvr>
    <a:masterClrMapping/>
  </p:clrMapOvr>
  <p:transition spd="slow">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8.pdf"/>
          <p:cNvPicPr>
            <a:picLocks noChangeAspect="1"/>
          </p:cNvPicPr>
          <p:nvPr/>
        </p:nvPicPr>
        <p:blipFill rotWithShape="1">
          <a:blip r:embed="rId3">
            <a:extLst>
              <a:ext uri="{28A0092B-C50C-407E-A947-70E740481C1C}">
                <a14:useLocalDpi xmlns:a14="http://schemas.microsoft.com/office/drawing/2010/main" val="0"/>
              </a:ext>
            </a:extLst>
          </a:blip>
          <a:srcRect l="6812" t="3555" r="6528" b="6371"/>
          <a:stretch/>
        </p:blipFill>
        <p:spPr>
          <a:xfrm>
            <a:off x="395536" y="128170"/>
            <a:ext cx="8208912" cy="6593156"/>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19</a:t>
            </a:fld>
            <a:endParaRPr lang="en-US" dirty="0">
              <a:solidFill>
                <a:prstClr val="white">
                  <a:lumMod val="65000"/>
                  <a:lumOff val="35000"/>
                </a:prstClr>
              </a:solidFill>
            </a:endParaRPr>
          </a:p>
        </p:txBody>
      </p:sp>
      <p:sp>
        <p:nvSpPr>
          <p:cNvPr id="4" name="矩形标注 3"/>
          <p:cNvSpPr/>
          <p:nvPr/>
        </p:nvSpPr>
        <p:spPr>
          <a:xfrm>
            <a:off x="4788024" y="5622775"/>
            <a:ext cx="3456384" cy="916137"/>
          </a:xfrm>
          <a:prstGeom prst="wedgeRectCallout">
            <a:avLst>
              <a:gd name="adj1" fmla="val -10215"/>
              <a:gd name="adj2" fmla="val -949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Disallowed due to * property of BLP model. Overrules Access Control List mechanism</a:t>
            </a:r>
            <a:endParaRPr lang="zh-CN" altLang="en-US" dirty="0"/>
          </a:p>
        </p:txBody>
      </p:sp>
    </p:spTree>
  </p:cSld>
  <p:clrMapOvr>
    <a:masterClrMapping/>
  </p:clrMapOvr>
  <p:transition spd="slow">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r>
              <a:rPr lang="en-US" altLang="zh-CN" dirty="0">
                <a:ea typeface="宋体" charset="-122"/>
              </a:rPr>
              <a:t>BLP Model</a:t>
            </a:r>
          </a:p>
        </p:txBody>
      </p:sp>
      <p:sp>
        <p:nvSpPr>
          <p:cNvPr id="56323" name="Rectangle 3"/>
          <p:cNvSpPr>
            <a:spLocks noGrp="1" noChangeArrowheads="1"/>
          </p:cNvSpPr>
          <p:nvPr>
            <p:ph idx="1"/>
          </p:nvPr>
        </p:nvSpPr>
        <p:spPr/>
        <p:txBody>
          <a:bodyPr>
            <a:normAutofit/>
          </a:bodyPr>
          <a:lstStyle/>
          <a:p>
            <a:pPr>
              <a:buNone/>
            </a:pPr>
            <a:r>
              <a:rPr lang="en-US" altLang="zh-CN" sz="2800" dirty="0">
                <a:ea typeface="宋体" charset="-122"/>
              </a:rPr>
              <a:t>	Arrows indicate Information flow direction; information flows only horizontally or upwards</a:t>
            </a:r>
          </a:p>
        </p:txBody>
      </p:sp>
      <p:sp>
        <p:nvSpPr>
          <p:cNvPr id="5" name="灯片编号占位符 5"/>
          <p:cNvSpPr>
            <a:spLocks noGrp="1"/>
          </p:cNvSpPr>
          <p:nvPr>
            <p:ph type="sldNum" sz="quarter" idx="12"/>
          </p:nvPr>
        </p:nvSpPr>
        <p:spPr>
          <a:prstGeom prst="rect">
            <a:avLst/>
          </a:prstGeom>
        </p:spPr>
        <p:txBody>
          <a:bodyPr/>
          <a:lstStyle/>
          <a:p>
            <a:fld id="{8EFB020B-8CB5-41EF-8B43-A3C6F8EF7BF8}" type="slidenum">
              <a:rPr lang="en-US" altLang="zh-CN"/>
              <a:pPr/>
              <a:t>2</a:t>
            </a:fld>
            <a:endParaRPr lang="en-US" altLang="zh-CN"/>
          </a:p>
        </p:txBody>
      </p:sp>
      <p:pic>
        <p:nvPicPr>
          <p:cNvPr id="56326" name="Picture 6"/>
          <p:cNvPicPr>
            <a:picLocks noChangeAspect="1" noChangeArrowheads="1"/>
          </p:cNvPicPr>
          <p:nvPr/>
        </p:nvPicPr>
        <p:blipFill>
          <a:blip r:embed="rId3" cstate="print"/>
          <a:srcRect/>
          <a:stretch>
            <a:fillRect/>
          </a:stretch>
        </p:blipFill>
        <p:spPr bwMode="auto">
          <a:xfrm>
            <a:off x="395536" y="2211881"/>
            <a:ext cx="8111594" cy="4331565"/>
          </a:xfrm>
          <a:prstGeom prst="rect">
            <a:avLst/>
          </a:prstGeom>
          <a:noFill/>
          <a:ln w="9525">
            <a:noFill/>
            <a:miter lim="800000"/>
            <a:headEnd/>
            <a:tailEnd/>
          </a:ln>
          <a:effectLst/>
        </p:spPr>
      </p:pic>
    </p:spTree>
    <p:extLst>
      <p:ext uri="{BB962C8B-B14F-4D97-AF65-F5344CB8AC3E}">
        <p14:creationId xmlns:p14="http://schemas.microsoft.com/office/powerpoint/2010/main" val="29138863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a:xfrm>
            <a:off x="457200" y="0"/>
            <a:ext cx="8229600" cy="1196752"/>
          </a:xfrm>
        </p:spPr>
        <p:txBody>
          <a:bodyPr/>
          <a:lstStyle/>
          <a:p>
            <a:r>
              <a:rPr lang="en-US" altLang="zh-CN" dirty="0">
                <a:solidFill>
                  <a:srgbClr val="EDD3B6"/>
                </a:solidFill>
              </a:rPr>
              <a:t>Fig. 13.8 Explanations</a:t>
            </a:r>
            <a:endParaRPr lang="en-US" dirty="0">
              <a:solidFill>
                <a:srgbClr val="EDD3B6"/>
              </a:solidFill>
            </a:endParaRPr>
          </a:p>
        </p:txBody>
      </p:sp>
      <p:sp>
        <p:nvSpPr>
          <p:cNvPr id="240643" name="Rectangle 3"/>
          <p:cNvSpPr>
            <a:spLocks noGrp="1" noChangeArrowheads="1"/>
          </p:cNvSpPr>
          <p:nvPr>
            <p:ph idx="1"/>
          </p:nvPr>
        </p:nvSpPr>
        <p:spPr>
          <a:xfrm>
            <a:off x="251520" y="1196752"/>
            <a:ext cx="8640960" cy="5400600"/>
          </a:xfrm>
        </p:spPr>
        <p:txBody>
          <a:bodyPr>
            <a:normAutofit fontScale="70000" lnSpcReduction="20000"/>
          </a:bodyPr>
          <a:lstStyle/>
          <a:p>
            <a:r>
              <a:rPr lang="en-US" altLang="zh-CN" dirty="0">
                <a:solidFill>
                  <a:schemeClr val="tx1"/>
                </a:solidFill>
                <a:latin typeface="Arial" pitchFamily="-109" charset="0"/>
              </a:rPr>
              <a:t>In Figure 13.8, a Trojan horse is used to get around the access control list (ACL). </a:t>
            </a:r>
          </a:p>
          <a:p>
            <a:r>
              <a:rPr lang="en-US" altLang="zh-CN" dirty="0">
                <a:solidFill>
                  <a:schemeClr val="tx1"/>
                </a:solidFill>
                <a:latin typeface="Arial" pitchFamily="-109" charset="0"/>
              </a:rPr>
              <a:t>A user named Bob interacts through a program with a data file containing the critically sensitive character string “CPE170KS.” User Bob has created the file with read/write permission provided only to programs executing on his own behalf: that is, only processes that are owned by Bob may access the file.</a:t>
            </a:r>
          </a:p>
          <a:p>
            <a:r>
              <a:rPr lang="en-US" altLang="zh-CN" dirty="0">
                <a:solidFill>
                  <a:schemeClr val="tx1"/>
                </a:solidFill>
                <a:latin typeface="Arial" pitchFamily="-109" charset="0"/>
              </a:rPr>
              <a:t>A hostile user Alice gains installs both a Trojan horse program and a private file to be used in the attack as a “back pocket.” Alice gives read/write permission to herself for this file and gives Bob write-only permission ( Figure 13.8a ). Alice now induces Bob to invoke the Trojan horse program, perhaps by advertising it as a useful utility. When the program detects that it is being executed by Bob, it reads the sensitive character string from Bob’s file and copies it into Alice’s </a:t>
            </a:r>
            <a:r>
              <a:rPr lang="en-US" altLang="zh-CN" dirty="0" err="1">
                <a:solidFill>
                  <a:schemeClr val="tx1"/>
                </a:solidFill>
                <a:latin typeface="Arial" pitchFamily="-109" charset="0"/>
              </a:rPr>
              <a:t>backpocket</a:t>
            </a:r>
            <a:r>
              <a:rPr lang="en-US" altLang="zh-CN" dirty="0">
                <a:solidFill>
                  <a:schemeClr val="tx1"/>
                </a:solidFill>
                <a:latin typeface="Arial" pitchFamily="-109" charset="0"/>
              </a:rPr>
              <a:t> file ( Figure 13.8b ). Both the read and write operations satisfy the constraints imposed by ACL. Alice then has only to access Bob’s file at a later time to learn the value of the string.</a:t>
            </a:r>
          </a:p>
          <a:p>
            <a:r>
              <a:rPr lang="en-US" altLang="zh-CN" dirty="0">
                <a:solidFill>
                  <a:schemeClr val="tx1"/>
                </a:solidFill>
                <a:latin typeface="Arial" pitchFamily="-109" charset="0"/>
              </a:rPr>
              <a:t>Now consider the use of a secure operating system in this scenario ( Figure 13.8c ). There are two security levels, sensitive and public, ordered so that sensitive is higher than public. Processes owned by Bob and Bob’s data file are assigned the security level sensitive. Alice’s file and processes are restricted to public. If Bob invokes the Trojan horse program ( Figure 13.8d ), that program acquires Bob’s security level. It is therefore able, under the simple security property, to observe the sensitive character string. When the program attempts to store the string in a public file (the back-pocket file), however, the *-property is violated and the attempt is disallowed by the reference monitor.</a:t>
            </a:r>
          </a:p>
          <a:p>
            <a:r>
              <a:rPr lang="en-US" altLang="zh-CN" dirty="0">
                <a:solidFill>
                  <a:schemeClr val="tx1"/>
                </a:solidFill>
                <a:latin typeface="Arial" pitchFamily="-109" charset="0"/>
              </a:rPr>
              <a:t> Thus, the attempt to write into the back-pocket file is denied even though the ACL permits it: The security policy takes precedence over the ACL mechanism.</a:t>
            </a:r>
            <a:endParaRPr lang="en-US" altLang="zh-CN" dirty="0">
              <a:latin typeface="Times New Roman" pitchFamily="-109" charset="0"/>
            </a:endParaRP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20</a:t>
            </a:fld>
            <a:endParaRPr lang="en-US" dirty="0">
              <a:solidFill>
                <a:prstClr val="white">
                  <a:lumMod val="65000"/>
                  <a:lumOff val="35000"/>
                </a:prstClr>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756D45-31D5-40FB-AA97-BC487B2DEACD}"/>
              </a:ext>
            </a:extLst>
          </p:cNvPr>
          <p:cNvSpPr>
            <a:spLocks noGrp="1"/>
          </p:cNvSpPr>
          <p:nvPr>
            <p:ph type="title"/>
          </p:nvPr>
        </p:nvSpPr>
        <p:spPr>
          <a:xfrm>
            <a:off x="457200" y="0"/>
            <a:ext cx="8229600" cy="1484784"/>
          </a:xfrm>
        </p:spPr>
        <p:txBody>
          <a:bodyPr/>
          <a:lstStyle/>
          <a:p>
            <a:r>
              <a:rPr lang="en-US" altLang="zh-CN" dirty="0"/>
              <a:t>Multi-Level Security for Databases</a:t>
            </a:r>
            <a:endParaRPr lang="zh-CN" altLang="en-US" dirty="0"/>
          </a:p>
        </p:txBody>
      </p:sp>
      <p:sp>
        <p:nvSpPr>
          <p:cNvPr id="3" name="内容占位符 2">
            <a:extLst>
              <a:ext uri="{FF2B5EF4-FFF2-40B4-BE49-F238E27FC236}">
                <a16:creationId xmlns:a16="http://schemas.microsoft.com/office/drawing/2014/main" id="{5075F1B8-4CC4-4688-BED6-32D28C34F940}"/>
              </a:ext>
            </a:extLst>
          </p:cNvPr>
          <p:cNvSpPr>
            <a:spLocks noGrp="1"/>
          </p:cNvSpPr>
          <p:nvPr>
            <p:ph idx="1"/>
          </p:nvPr>
        </p:nvSpPr>
        <p:spPr>
          <a:xfrm>
            <a:off x="38747" y="1340768"/>
            <a:ext cx="8853733" cy="5380707"/>
          </a:xfrm>
        </p:spPr>
        <p:txBody>
          <a:bodyPr>
            <a:normAutofit fontScale="92500" lnSpcReduction="20000"/>
          </a:bodyPr>
          <a:lstStyle/>
          <a:p>
            <a:r>
              <a:rPr lang="en-US" altLang="zh-CN" dirty="0"/>
              <a:t>Security classification can be assigned at different levels of granularity</a:t>
            </a:r>
          </a:p>
          <a:p>
            <a:pPr lvl="1"/>
            <a:r>
              <a:rPr lang="en-US" altLang="zh-CN" sz="1800" dirty="0"/>
              <a:t>Entire database</a:t>
            </a:r>
          </a:p>
          <a:p>
            <a:pPr lvl="1"/>
            <a:r>
              <a:rPr lang="en-US" altLang="zh-CN" sz="1800" dirty="0"/>
              <a:t>Individual tables (relations)</a:t>
            </a:r>
          </a:p>
          <a:p>
            <a:pPr lvl="2"/>
            <a:r>
              <a:rPr lang="en-US" altLang="zh-CN" sz="1800" dirty="0"/>
              <a:t>e.g., Figure 13.9a, two levels of classification are defined: low security level (</a:t>
            </a:r>
            <a:r>
              <a:rPr lang="en-US" altLang="zh-CN" sz="1800" b="1" dirty="0"/>
              <a:t>Unrestricted</a:t>
            </a:r>
            <a:r>
              <a:rPr lang="en-US" altLang="zh-CN" sz="1800" dirty="0"/>
              <a:t>), and high security level (</a:t>
            </a:r>
            <a:r>
              <a:rPr lang="en-US" altLang="zh-CN" sz="1800" b="1" dirty="0"/>
              <a:t>Restricted</a:t>
            </a:r>
            <a:r>
              <a:rPr lang="en-US" altLang="zh-CN" sz="1800" dirty="0"/>
              <a:t>). The Employee table contains sensitive salary information and is classified or restricted, while the Department table is unrestricted. </a:t>
            </a:r>
          </a:p>
          <a:p>
            <a:pPr lvl="1"/>
            <a:r>
              <a:rPr lang="en-US" altLang="zh-CN" sz="1800" dirty="0"/>
              <a:t>Individual columns (attributes): </a:t>
            </a:r>
          </a:p>
          <a:p>
            <a:pPr lvl="2"/>
            <a:r>
              <a:rPr lang="en-US" altLang="zh-CN" sz="1800" dirty="0"/>
              <a:t>e.g., Figure 13.9b, the salary information and the identity of department managers is restricted information.</a:t>
            </a:r>
          </a:p>
          <a:p>
            <a:pPr lvl="1"/>
            <a:r>
              <a:rPr lang="en-US" altLang="zh-CN" sz="1800" dirty="0"/>
              <a:t>Individual rows (tuples):</a:t>
            </a:r>
          </a:p>
          <a:p>
            <a:pPr lvl="2"/>
            <a:r>
              <a:rPr lang="en-US" altLang="zh-CN" sz="1800" dirty="0"/>
              <a:t>e.g., Figure 13.9c, all rows in the Department table that contain information relating to the Accounts Department (Dept. ID = 4), and all rows in the Employee table for which the Salary is greater than 50K are restricted. </a:t>
            </a:r>
          </a:p>
          <a:p>
            <a:pPr lvl="1"/>
            <a:r>
              <a:rPr lang="en-US" altLang="zh-CN" sz="1800" dirty="0"/>
              <a:t>Individual elements:</a:t>
            </a:r>
          </a:p>
          <a:p>
            <a:pPr lvl="2"/>
            <a:r>
              <a:rPr lang="en-US" altLang="zh-CN" sz="1800" dirty="0"/>
              <a:t>e.g., Figure 13.9d, salary information and the identity of the manager of the Accounts Department are restricted.</a:t>
            </a:r>
          </a:p>
          <a:p>
            <a:r>
              <a:rPr lang="en-US" altLang="zh-CN" sz="2200" dirty="0"/>
              <a:t>Finer granularity classifications may be vulnerable to inference attacks</a:t>
            </a:r>
          </a:p>
        </p:txBody>
      </p:sp>
      <p:sp>
        <p:nvSpPr>
          <p:cNvPr id="4" name="灯片编号占位符 3">
            <a:extLst>
              <a:ext uri="{FF2B5EF4-FFF2-40B4-BE49-F238E27FC236}">
                <a16:creationId xmlns:a16="http://schemas.microsoft.com/office/drawing/2014/main" id="{B768F935-1F97-4C65-819A-005991CAF6A9}"/>
              </a:ext>
            </a:extLst>
          </p:cNvPr>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21</a:t>
            </a:fld>
            <a:endParaRPr lang="en-US" dirty="0">
              <a:solidFill>
                <a:prstClr val="white">
                  <a:lumMod val="65000"/>
                  <a:lumOff val="35000"/>
                </a:prstClr>
              </a:solidFill>
            </a:endParaRPr>
          </a:p>
        </p:txBody>
      </p:sp>
    </p:spTree>
    <p:extLst>
      <p:ext uri="{BB962C8B-B14F-4D97-AF65-F5344CB8AC3E}">
        <p14:creationId xmlns:p14="http://schemas.microsoft.com/office/powerpoint/2010/main" val="9381672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0-11.pdf"/>
          <p:cNvPicPr>
            <a:picLocks noChangeAspect="1"/>
          </p:cNvPicPr>
          <p:nvPr/>
        </p:nvPicPr>
        <p:blipFill rotWithShape="1">
          <a:blip r:embed="rId3">
            <a:extLst>
              <a:ext uri="{28A0092B-C50C-407E-A947-70E740481C1C}">
                <a14:useLocalDpi xmlns:a14="http://schemas.microsoft.com/office/drawing/2010/main" val="0"/>
              </a:ext>
            </a:extLst>
          </a:blip>
          <a:srcRect l="10784" t="4000" r="10419" b="35111"/>
          <a:stretch/>
        </p:blipFill>
        <p:spPr>
          <a:xfrm>
            <a:off x="1265227" y="122205"/>
            <a:ext cx="6613545" cy="6613590"/>
          </a:xfrm>
          <a:prstGeom prst="rect">
            <a:avLst/>
          </a:prstGeom>
          <a:solidFill>
            <a:schemeClr val="tx1"/>
          </a:solidFill>
        </p:spPr>
      </p:pic>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22</a:t>
            </a:fld>
            <a:endParaRPr lang="en-US" dirty="0">
              <a:solidFill>
                <a:prstClr val="white">
                  <a:lumMod val="65000"/>
                  <a:lumOff val="35000"/>
                </a:prstClr>
              </a:solidFill>
            </a:endParaRPr>
          </a:p>
        </p:txBody>
      </p:sp>
    </p:spTree>
  </p:cSld>
  <p:clrMapOvr>
    <a:masterClrMapping/>
  </p:clrMapOvr>
  <p:transition spd="slow">
    <p:wipe dir="d"/>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26844" y="3140479"/>
            <a:ext cx="184666" cy="369332"/>
          </a:xfrm>
          <a:prstGeom prst="rect">
            <a:avLst/>
          </a:prstGeom>
          <a:noFill/>
        </p:spPr>
        <p:txBody>
          <a:bodyPr wrap="none" rtlCol="0">
            <a:spAutoFit/>
          </a:bodyPr>
          <a:lstStyle/>
          <a:p>
            <a:endParaRPr lang="en-US" dirty="0"/>
          </a:p>
        </p:txBody>
      </p:sp>
      <p:pic>
        <p:nvPicPr>
          <p:cNvPr id="2" name="Picture 1" descr="f10-11.pdf"/>
          <p:cNvPicPr>
            <a:picLocks noChangeAspect="1"/>
          </p:cNvPicPr>
          <p:nvPr/>
        </p:nvPicPr>
        <p:blipFill rotWithShape="1">
          <a:blip r:embed="rId3">
            <a:extLst>
              <a:ext uri="{28A0092B-C50C-407E-A947-70E740481C1C}">
                <a14:useLocalDpi xmlns:a14="http://schemas.microsoft.com/office/drawing/2010/main" val="0"/>
              </a:ext>
            </a:extLst>
          </a:blip>
          <a:srcRect l="6374" t="5482" r="6201" b="34518"/>
          <a:stretch/>
        </p:blipFill>
        <p:spPr>
          <a:xfrm>
            <a:off x="827584" y="116632"/>
            <a:ext cx="7352154" cy="6529874"/>
          </a:xfrm>
          <a:prstGeom prst="rect">
            <a:avLst/>
          </a:prstGeom>
          <a:solidFill>
            <a:schemeClr val="tx1"/>
          </a:solidFill>
        </p:spPr>
      </p:pic>
      <p:sp>
        <p:nvSpPr>
          <p:cNvPr id="7" name="TextBox 6"/>
          <p:cNvSpPr txBox="1"/>
          <p:nvPr/>
        </p:nvSpPr>
        <p:spPr>
          <a:xfrm>
            <a:off x="2123728" y="6165304"/>
            <a:ext cx="1008112" cy="261610"/>
          </a:xfrm>
          <a:prstGeom prst="rect">
            <a:avLst/>
          </a:prstGeom>
          <a:solidFill>
            <a:schemeClr val="tx1"/>
          </a:solidFill>
        </p:spPr>
        <p:txBody>
          <a:bodyPr wrap="square" rtlCol="0">
            <a:spAutoFit/>
          </a:bodyPr>
          <a:lstStyle/>
          <a:p>
            <a:pPr algn="r"/>
            <a:r>
              <a:rPr lang="en-US" sz="1100" b="1" dirty="0">
                <a:solidFill>
                  <a:schemeClr val="bg1"/>
                </a:solidFill>
              </a:rPr>
              <a:t>Figure 13.9</a:t>
            </a:r>
          </a:p>
        </p:txBody>
      </p:sp>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23</a:t>
            </a:fld>
            <a:endParaRPr lang="en-US" dirty="0">
              <a:solidFill>
                <a:prstClr val="white">
                  <a:lumMod val="65000"/>
                  <a:lumOff val="35000"/>
                </a:prstClr>
              </a:solidFill>
            </a:endParaRPr>
          </a:p>
        </p:txBody>
      </p:sp>
    </p:spTree>
  </p:cSld>
  <p:clrMapOvr>
    <a:masterClrMapping/>
  </p:clrMapOvr>
  <p:transition spd="slow">
    <p:wipe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2" name="Rectangle 2"/>
          <p:cNvSpPr>
            <a:spLocks noGrp="1" noChangeArrowheads="1"/>
          </p:cNvSpPr>
          <p:nvPr>
            <p:ph type="title"/>
          </p:nvPr>
        </p:nvSpPr>
        <p:spPr>
          <a:xfrm>
            <a:off x="467544" y="260648"/>
            <a:ext cx="8229600" cy="1447800"/>
          </a:xfrm>
        </p:spPr>
        <p:txBody>
          <a:bodyPr>
            <a:normAutofit fontScale="90000"/>
          </a:bodyPr>
          <a:lstStyle/>
          <a:p>
            <a:r>
              <a:rPr lang="en-US" dirty="0">
                <a:solidFill>
                  <a:schemeClr val="accent6">
                    <a:lumMod val="40000"/>
                    <a:lumOff val="60000"/>
                  </a:schemeClr>
                </a:solidFill>
              </a:rPr>
              <a:t>Database Security </a:t>
            </a:r>
            <a:br>
              <a:rPr lang="en-US" dirty="0">
                <a:solidFill>
                  <a:schemeClr val="accent6">
                    <a:lumMod val="40000"/>
                    <a:lumOff val="60000"/>
                  </a:schemeClr>
                </a:solidFill>
              </a:rPr>
            </a:br>
            <a:r>
              <a:rPr lang="en-US" dirty="0">
                <a:solidFill>
                  <a:schemeClr val="accent6">
                    <a:lumMod val="40000"/>
                    <a:lumOff val="60000"/>
                  </a:schemeClr>
                </a:solidFill>
              </a:rPr>
              <a:t>Read Access</a:t>
            </a:r>
          </a:p>
        </p:txBody>
      </p:sp>
      <p:sp>
        <p:nvSpPr>
          <p:cNvPr id="250883" name="Rectangle 3"/>
          <p:cNvSpPr>
            <a:spLocks noGrp="1" noChangeArrowheads="1"/>
          </p:cNvSpPr>
          <p:nvPr>
            <p:ph idx="1"/>
          </p:nvPr>
        </p:nvSpPr>
        <p:spPr>
          <a:xfrm>
            <a:off x="457200" y="1708448"/>
            <a:ext cx="8229600" cy="4888904"/>
          </a:xfrm>
        </p:spPr>
        <p:txBody>
          <a:bodyPr>
            <a:normAutofit fontScale="92500" lnSpcReduction="20000"/>
          </a:bodyPr>
          <a:lstStyle/>
          <a:p>
            <a:pPr>
              <a:buClr>
                <a:schemeClr val="accent6">
                  <a:lumMod val="60000"/>
                  <a:lumOff val="40000"/>
                </a:schemeClr>
              </a:buClr>
              <a:buSzPct val="130000"/>
            </a:pPr>
            <a:r>
              <a:rPr lang="en-US" dirty="0"/>
              <a:t>BLP </a:t>
            </a:r>
            <a:r>
              <a:rPr lang="en-US" altLang="zh-CN" dirty="0"/>
              <a:t>model is adopted</a:t>
            </a:r>
            <a:endParaRPr lang="en-US" dirty="0"/>
          </a:p>
          <a:p>
            <a:pPr>
              <a:buClr>
                <a:schemeClr val="accent6">
                  <a:lumMod val="60000"/>
                  <a:lumOff val="40000"/>
                </a:schemeClr>
              </a:buClr>
              <a:buSzPct val="130000"/>
            </a:pPr>
            <a:r>
              <a:rPr lang="en-US" dirty="0"/>
              <a:t>Inference problems for column granularity </a:t>
            </a:r>
          </a:p>
          <a:p>
            <a:pPr lvl="1"/>
            <a:r>
              <a:rPr lang="en-US" sz="1800" dirty="0"/>
              <a:t>Consider Fig. 13.9b, where the Salary attribute is restricted, while the other attributes are unrestricted </a:t>
            </a:r>
          </a:p>
          <a:p>
            <a:pPr lvl="1"/>
            <a:r>
              <a:rPr lang="en-US" sz="1800" dirty="0"/>
              <a:t>This query returns only unrestricted data (</a:t>
            </a:r>
            <a:r>
              <a:rPr lang="en-US" altLang="zh-CN" sz="2000" dirty="0" err="1">
                <a:latin typeface="Courier" pitchFamily="-109" charset="0"/>
              </a:rPr>
              <a:t>Ename</a:t>
            </a:r>
            <a:r>
              <a:rPr lang="en-US" altLang="zh-CN" sz="2000" dirty="0">
                <a:latin typeface="Courier" pitchFamily="-109" charset="0"/>
              </a:rPr>
              <a:t>)</a:t>
            </a:r>
            <a:r>
              <a:rPr lang="en-US" sz="1800" dirty="0"/>
              <a:t> but reveals restricted information (Salary), namely whether any employees have a salary greater than 50K and, if so, which employees.</a:t>
            </a:r>
          </a:p>
          <a:p>
            <a:pPr lvl="2"/>
            <a:r>
              <a:rPr lang="en-US" dirty="0">
                <a:latin typeface="Courier" pitchFamily="-109" charset="0"/>
              </a:rPr>
              <a:t>SELECT </a:t>
            </a:r>
            <a:r>
              <a:rPr lang="en-US" dirty="0" err="1">
                <a:latin typeface="Courier" pitchFamily="-109" charset="0"/>
              </a:rPr>
              <a:t>Ename</a:t>
            </a:r>
            <a:r>
              <a:rPr lang="en-US" dirty="0">
                <a:latin typeface="Courier" pitchFamily="-109" charset="0"/>
              </a:rPr>
              <a:t> FROM Employee WHERE Salary &gt; 50K</a:t>
            </a:r>
            <a:endParaRPr lang="en-US" sz="1800" dirty="0"/>
          </a:p>
          <a:p>
            <a:pPr lvl="1"/>
            <a:r>
              <a:rPr lang="en-US" sz="1800" dirty="0"/>
              <a:t>Solution is to check not only the data returned to the user but also any data that must be accessed</a:t>
            </a:r>
          </a:p>
          <a:p>
            <a:pPr>
              <a:buClr>
                <a:schemeClr val="accent6">
                  <a:lumMod val="60000"/>
                  <a:lumOff val="40000"/>
                </a:schemeClr>
              </a:buClr>
              <a:buSzPct val="130000"/>
            </a:pPr>
            <a:r>
              <a:rPr lang="en-US" dirty="0"/>
              <a:t>Inference problems for row granularity</a:t>
            </a:r>
          </a:p>
          <a:p>
            <a:pPr lvl="1"/>
            <a:r>
              <a:rPr lang="en-US" sz="1800" dirty="0"/>
              <a:t>Consider Fig. 13.9c, where all rows with salary greater than 50K are restricted. The above SELECT query returns null, so one can infer that either that salaries above 50 are restricted, or no employee has a salary greater than 50K.</a:t>
            </a:r>
          </a:p>
          <a:p>
            <a:pPr>
              <a:buClr>
                <a:schemeClr val="accent6">
                  <a:lumMod val="60000"/>
                  <a:lumOff val="40000"/>
                </a:schemeClr>
              </a:buClr>
              <a:buSzPct val="130000"/>
            </a:pPr>
            <a:r>
              <a:rPr lang="en-US" dirty="0"/>
              <a:t>These problems are avoided if we use database or table granularity</a:t>
            </a:r>
            <a:endParaRPr lang="en-US" sz="3600" dirty="0"/>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24</a:t>
            </a:fld>
            <a:endParaRPr lang="en-US" dirty="0">
              <a:solidFill>
                <a:prstClr val="white">
                  <a:lumMod val="65000"/>
                  <a:lumOff val="35000"/>
                </a:prstClr>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0" name="Rectangle 2"/>
          <p:cNvSpPr>
            <a:spLocks noGrp="1" noChangeArrowheads="1"/>
          </p:cNvSpPr>
          <p:nvPr>
            <p:ph type="title"/>
          </p:nvPr>
        </p:nvSpPr>
        <p:spPr>
          <a:xfrm>
            <a:off x="395536" y="116632"/>
            <a:ext cx="8229600" cy="1417638"/>
          </a:xfrm>
        </p:spPr>
        <p:txBody>
          <a:bodyPr>
            <a:normAutofit fontScale="90000"/>
          </a:bodyPr>
          <a:lstStyle/>
          <a:p>
            <a:r>
              <a:rPr lang="en-US" dirty="0">
                <a:solidFill>
                  <a:schemeClr val="accent6">
                    <a:lumMod val="40000"/>
                    <a:lumOff val="60000"/>
                  </a:schemeClr>
                </a:solidFill>
              </a:rPr>
              <a:t>Database Security</a:t>
            </a:r>
            <a:br>
              <a:rPr lang="en-US" dirty="0">
                <a:solidFill>
                  <a:schemeClr val="accent6">
                    <a:lumMod val="40000"/>
                    <a:lumOff val="60000"/>
                  </a:schemeClr>
                </a:solidFill>
              </a:rPr>
            </a:br>
            <a:r>
              <a:rPr lang="en-US" dirty="0">
                <a:solidFill>
                  <a:schemeClr val="accent6">
                    <a:lumMod val="40000"/>
                    <a:lumOff val="60000"/>
                  </a:schemeClr>
                </a:solidFill>
              </a:rPr>
              <a:t>Write Access</a:t>
            </a:r>
          </a:p>
        </p:txBody>
      </p:sp>
      <p:sp>
        <p:nvSpPr>
          <p:cNvPr id="252931" name="Rectangle 3"/>
          <p:cNvSpPr>
            <a:spLocks noGrp="1" noChangeArrowheads="1"/>
          </p:cNvSpPr>
          <p:nvPr>
            <p:ph idx="1"/>
          </p:nvPr>
        </p:nvSpPr>
        <p:spPr>
          <a:xfrm>
            <a:off x="457200" y="1676400"/>
            <a:ext cx="8229600" cy="4848944"/>
          </a:xfrm>
        </p:spPr>
        <p:txBody>
          <a:bodyPr>
            <a:normAutofit fontScale="85000" lnSpcReduction="10000"/>
          </a:bodyPr>
          <a:lstStyle/>
          <a:p>
            <a:pPr>
              <a:buClr>
                <a:schemeClr val="accent6">
                  <a:lumMod val="60000"/>
                  <a:lumOff val="40000"/>
                </a:schemeClr>
              </a:buClr>
              <a:buSzPct val="130000"/>
            </a:pPr>
            <a:r>
              <a:rPr lang="en-US" altLang="zh-CN" sz="2800" dirty="0"/>
              <a:t>BLP model is adopted</a:t>
            </a:r>
          </a:p>
          <a:p>
            <a:pPr>
              <a:buClr>
                <a:schemeClr val="accent6">
                  <a:lumMod val="60000"/>
                  <a:lumOff val="40000"/>
                </a:schemeClr>
              </a:buClr>
              <a:buSzPct val="130000"/>
            </a:pPr>
            <a:r>
              <a:rPr lang="en-US" sz="2800" dirty="0"/>
              <a:t>Problem case if classification is finer than table level: an </a:t>
            </a:r>
            <a:r>
              <a:rPr lang="en-US" altLang="zh-CN" sz="2800" dirty="0"/>
              <a:t>unrestricted</a:t>
            </a:r>
            <a:r>
              <a:rPr lang="en-US" sz="2800" dirty="0"/>
              <a:t> user wants to insert a row with a primary key that already exists in a </a:t>
            </a:r>
            <a:r>
              <a:rPr lang="en-US" altLang="zh-CN" sz="2800" dirty="0"/>
              <a:t>restricted</a:t>
            </a:r>
            <a:r>
              <a:rPr lang="en-US" sz="2800" dirty="0"/>
              <a:t> row:</a:t>
            </a:r>
          </a:p>
          <a:p>
            <a:pPr lvl="1"/>
            <a:r>
              <a:rPr lang="en-US" sz="2000" dirty="0"/>
              <a:t>Can reject, but then user can infer that the row exists</a:t>
            </a:r>
          </a:p>
          <a:p>
            <a:pPr lvl="1"/>
            <a:r>
              <a:rPr lang="en-US" sz="2000" dirty="0"/>
              <a:t>Can replace, but then it compromises data integrity</a:t>
            </a:r>
          </a:p>
          <a:p>
            <a:pPr lvl="1"/>
            <a:r>
              <a:rPr lang="en-US" sz="2000" dirty="0"/>
              <a:t>Solution: </a:t>
            </a:r>
            <a:r>
              <a:rPr lang="en-US" sz="2000" dirty="0" err="1"/>
              <a:t>Polyinstantiation</a:t>
            </a:r>
            <a:r>
              <a:rPr lang="en-US" sz="2000" dirty="0"/>
              <a:t>, insert multiple rows with same key to create conflicting entries</a:t>
            </a:r>
          </a:p>
          <a:p>
            <a:pPr lvl="2">
              <a:buClr>
                <a:schemeClr val="accent6">
                  <a:lumMod val="60000"/>
                  <a:lumOff val="40000"/>
                </a:schemeClr>
              </a:buClr>
              <a:buSzPct val="130000"/>
            </a:pPr>
            <a:r>
              <a:rPr lang="en-US" sz="2000" dirty="0"/>
              <a:t>Consider Fig. 13.9c. A low-security level user issues:</a:t>
            </a:r>
          </a:p>
          <a:p>
            <a:pPr lvl="3">
              <a:buClr>
                <a:schemeClr val="accent6">
                  <a:lumMod val="60000"/>
                  <a:lumOff val="40000"/>
                </a:schemeClr>
              </a:buClr>
              <a:buSzPct val="130000"/>
            </a:pPr>
            <a:r>
              <a:rPr lang="en-US" sz="2000" dirty="0"/>
              <a:t>INSERT INTO Employee VALUES (James,8,35K,9664,U)</a:t>
            </a:r>
          </a:p>
          <a:p>
            <a:pPr lvl="2">
              <a:buClr>
                <a:schemeClr val="accent6">
                  <a:lumMod val="60000"/>
                  <a:lumOff val="40000"/>
                </a:schemeClr>
              </a:buClr>
              <a:buSzPct val="130000"/>
            </a:pPr>
            <a:r>
              <a:rPr lang="en-US" altLang="zh-CN" sz="2000" dirty="0"/>
              <a:t>The current row of James with salary 55K is restricted, so we use </a:t>
            </a:r>
            <a:r>
              <a:rPr lang="en-US" altLang="zh-CN" sz="2000" dirty="0" err="1"/>
              <a:t>polyinstantiation</a:t>
            </a:r>
            <a:r>
              <a:rPr lang="en-US" altLang="zh-CN" sz="2000" dirty="0"/>
              <a:t>, and insert a new row of James with salary 35K, which is unrestricted. </a:t>
            </a:r>
          </a:p>
          <a:p>
            <a:pPr>
              <a:buClr>
                <a:schemeClr val="accent6">
                  <a:lumMod val="60000"/>
                  <a:lumOff val="40000"/>
                </a:schemeClr>
              </a:buClr>
              <a:buSzPct val="130000"/>
            </a:pPr>
            <a:r>
              <a:rPr lang="en-US" sz="2800" dirty="0"/>
              <a:t>These problems are avoided if we use database or table granularity</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25</a:t>
            </a:fld>
            <a:endParaRPr lang="en-US" dirty="0">
              <a:solidFill>
                <a:prstClr val="white">
                  <a:lumMod val="65000"/>
                  <a:lumOff val="35000"/>
                </a:prstClr>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0-11.pdf"/>
          <p:cNvPicPr>
            <a:picLocks noChangeAspect="1"/>
          </p:cNvPicPr>
          <p:nvPr/>
        </p:nvPicPr>
        <p:blipFill rotWithShape="1">
          <a:blip r:embed="rId3">
            <a:extLst>
              <a:ext uri="{28A0092B-C50C-407E-A947-70E740481C1C}">
                <a14:useLocalDpi xmlns:a14="http://schemas.microsoft.com/office/drawing/2010/main" val="0"/>
              </a:ext>
            </a:extLst>
          </a:blip>
          <a:srcRect l="25739" t="4518" r="25565" b="60496"/>
          <a:stretch/>
        </p:blipFill>
        <p:spPr>
          <a:xfrm>
            <a:off x="4621711" y="937652"/>
            <a:ext cx="4191466" cy="3960440"/>
          </a:xfrm>
          <a:prstGeom prst="rect">
            <a:avLst/>
          </a:prstGeom>
          <a:solidFill>
            <a:schemeClr val="tx1"/>
          </a:solidFill>
        </p:spPr>
      </p:pic>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26</a:t>
            </a:fld>
            <a:endParaRPr lang="en-US" dirty="0">
              <a:solidFill>
                <a:prstClr val="white">
                  <a:lumMod val="65000"/>
                  <a:lumOff val="35000"/>
                </a:prstClr>
              </a:solidFill>
            </a:endParaRPr>
          </a:p>
        </p:txBody>
      </p:sp>
      <p:pic>
        <p:nvPicPr>
          <p:cNvPr id="3" name="图片 2"/>
          <p:cNvPicPr>
            <a:picLocks noChangeAspect="1"/>
          </p:cNvPicPr>
          <p:nvPr/>
        </p:nvPicPr>
        <p:blipFill>
          <a:blip r:embed="rId4"/>
          <a:stretch>
            <a:fillRect/>
          </a:stretch>
        </p:blipFill>
        <p:spPr>
          <a:xfrm>
            <a:off x="251520" y="1278580"/>
            <a:ext cx="4138000" cy="2592288"/>
          </a:xfrm>
          <a:prstGeom prst="rect">
            <a:avLst/>
          </a:prstGeom>
        </p:spPr>
      </p:pic>
      <p:sp>
        <p:nvSpPr>
          <p:cNvPr id="5" name="文本框 4"/>
          <p:cNvSpPr txBox="1"/>
          <p:nvPr/>
        </p:nvSpPr>
        <p:spPr>
          <a:xfrm>
            <a:off x="1043608" y="4931876"/>
            <a:ext cx="1800493" cy="369332"/>
          </a:xfrm>
          <a:prstGeom prst="rect">
            <a:avLst/>
          </a:prstGeom>
          <a:noFill/>
        </p:spPr>
        <p:txBody>
          <a:bodyPr wrap="none" rtlCol="0">
            <a:spAutoFit/>
          </a:bodyPr>
          <a:lstStyle/>
          <a:p>
            <a:r>
              <a:rPr lang="en-US" altLang="zh-CN" dirty="0"/>
              <a:t>Before insertion</a:t>
            </a:r>
            <a:endParaRPr lang="zh-CN" altLang="en-US" dirty="0"/>
          </a:p>
        </p:txBody>
      </p:sp>
      <p:sp>
        <p:nvSpPr>
          <p:cNvPr id="7" name="文本框 6"/>
          <p:cNvSpPr txBox="1"/>
          <p:nvPr/>
        </p:nvSpPr>
        <p:spPr>
          <a:xfrm>
            <a:off x="6156176" y="4931876"/>
            <a:ext cx="1608133" cy="369332"/>
          </a:xfrm>
          <a:prstGeom prst="rect">
            <a:avLst/>
          </a:prstGeom>
          <a:noFill/>
        </p:spPr>
        <p:txBody>
          <a:bodyPr wrap="none" rtlCol="0">
            <a:spAutoFit/>
          </a:bodyPr>
          <a:lstStyle/>
          <a:p>
            <a:r>
              <a:rPr lang="en-US" altLang="zh-CN" dirty="0"/>
              <a:t>After insertion</a:t>
            </a:r>
            <a:endParaRPr lang="zh-CN" altLang="en-US" dirty="0"/>
          </a:p>
        </p:txBody>
      </p:sp>
      <p:sp>
        <p:nvSpPr>
          <p:cNvPr id="8" name="Rectangle 3"/>
          <p:cNvSpPr>
            <a:spLocks noGrp="1" noChangeArrowheads="1"/>
          </p:cNvSpPr>
          <p:nvPr>
            <p:ph idx="1"/>
          </p:nvPr>
        </p:nvSpPr>
        <p:spPr>
          <a:xfrm>
            <a:off x="39942" y="5355837"/>
            <a:ext cx="9105253" cy="1206525"/>
          </a:xfrm>
        </p:spPr>
        <p:txBody>
          <a:bodyPr>
            <a:normAutofit fontScale="70000" lnSpcReduction="20000"/>
          </a:bodyPr>
          <a:lstStyle/>
          <a:p>
            <a:r>
              <a:rPr lang="en-US" altLang="zh-CN" sz="2800" dirty="0">
                <a:solidFill>
                  <a:schemeClr val="tx1"/>
                </a:solidFill>
                <a:latin typeface="Arial" pitchFamily="-109" charset="0"/>
              </a:rPr>
              <a:t>The motivation for this is to prevent inference. If a unrestricted user queries the salary of James in the original database, the user’s request is rejected and the user may infer that salary is greater than 50K. The inclusion of the “false” row provides a form of “cover” for the true salary of James.</a:t>
            </a:r>
          </a:p>
        </p:txBody>
      </p:sp>
      <p:sp>
        <p:nvSpPr>
          <p:cNvPr id="9" name="Rectangle 2">
            <a:extLst>
              <a:ext uri="{FF2B5EF4-FFF2-40B4-BE49-F238E27FC236}">
                <a16:creationId xmlns:a16="http://schemas.microsoft.com/office/drawing/2014/main" id="{3C032A2F-DCCC-4ECA-9035-A0687A98387D}"/>
              </a:ext>
            </a:extLst>
          </p:cNvPr>
          <p:cNvSpPr>
            <a:spLocks noGrp="1" noChangeArrowheads="1"/>
          </p:cNvSpPr>
          <p:nvPr>
            <p:ph type="title"/>
          </p:nvPr>
        </p:nvSpPr>
        <p:spPr>
          <a:xfrm>
            <a:off x="395536" y="116632"/>
            <a:ext cx="8280920" cy="820492"/>
          </a:xfrm>
        </p:spPr>
        <p:txBody>
          <a:bodyPr>
            <a:normAutofit fontScale="90000"/>
          </a:bodyPr>
          <a:lstStyle/>
          <a:p>
            <a:r>
              <a:rPr lang="en-US" altLang="zh-CN" dirty="0" err="1">
                <a:solidFill>
                  <a:schemeClr val="accent6">
                    <a:lumMod val="40000"/>
                    <a:lumOff val="60000"/>
                  </a:schemeClr>
                </a:solidFill>
              </a:rPr>
              <a:t>Polyinstantiation</a:t>
            </a:r>
            <a:endParaRPr lang="en-US" dirty="0">
              <a:solidFill>
                <a:schemeClr val="accent6">
                  <a:lumMod val="40000"/>
                  <a:lumOff val="60000"/>
                </a:schemeClr>
              </a:solidFill>
            </a:endParaRPr>
          </a:p>
        </p:txBody>
      </p:sp>
    </p:spTree>
  </p:cSld>
  <p:clrMapOvr>
    <a:masterClrMapping/>
  </p:clrMapOvr>
  <p:transition>
    <p:dissolv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a:xfrm>
            <a:off x="467544" y="260648"/>
            <a:ext cx="8229600" cy="1398587"/>
          </a:xfrm>
        </p:spPr>
        <p:txBody>
          <a:bodyPr>
            <a:noAutofit/>
          </a:bodyPr>
          <a:lstStyle/>
          <a:p>
            <a:r>
              <a:rPr lang="en-US" sz="3600" dirty="0">
                <a:solidFill>
                  <a:schemeClr val="accent6">
                    <a:lumMod val="40000"/>
                    <a:lumOff val="60000"/>
                  </a:schemeClr>
                </a:solidFill>
              </a:rPr>
              <a:t>Trusted Computing Base (TCB)and Trusted Platform Module (TPM)</a:t>
            </a:r>
          </a:p>
        </p:txBody>
      </p:sp>
      <p:sp>
        <p:nvSpPr>
          <p:cNvPr id="254979" name="Rectangle 3"/>
          <p:cNvSpPr>
            <a:spLocks noGrp="1" noChangeArrowheads="1"/>
          </p:cNvSpPr>
          <p:nvPr>
            <p:ph idx="1"/>
          </p:nvPr>
        </p:nvSpPr>
        <p:spPr>
          <a:xfrm>
            <a:off x="457200" y="1905000"/>
            <a:ext cx="8363272" cy="3684240"/>
          </a:xfrm>
        </p:spPr>
        <p:txBody>
          <a:bodyPr>
            <a:normAutofit/>
          </a:bodyPr>
          <a:lstStyle/>
          <a:p>
            <a:pPr>
              <a:lnSpc>
                <a:spcPct val="90000"/>
              </a:lnSpc>
            </a:pPr>
            <a:r>
              <a:rPr lang="en-US" dirty="0"/>
              <a:t>TCB: the set of all hardware, firmware, and/or software components that are critical to its security. It provides 3 basic services</a:t>
            </a:r>
          </a:p>
          <a:p>
            <a:pPr lvl="1"/>
            <a:r>
              <a:rPr lang="en-US" altLang="zh-CN" sz="2000" dirty="0"/>
              <a:t>Authenticated boot</a:t>
            </a:r>
          </a:p>
          <a:p>
            <a:pPr lvl="1"/>
            <a:r>
              <a:rPr lang="en-US" altLang="zh-CN" sz="2000" dirty="0"/>
              <a:t>Certification</a:t>
            </a:r>
          </a:p>
          <a:p>
            <a:pPr lvl="1"/>
            <a:r>
              <a:rPr lang="en-US" altLang="zh-CN" sz="2000" dirty="0"/>
              <a:t>Encryption</a:t>
            </a:r>
          </a:p>
          <a:p>
            <a:r>
              <a:rPr lang="en-US" altLang="zh-CN" sz="2800" dirty="0"/>
              <a:t>TPM: a secure hardware crypto-processor with integrated cryptographic keys.</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27</a:t>
            </a:fld>
            <a:endParaRPr lang="en-US" dirty="0">
              <a:solidFill>
                <a:prstClr val="white">
                  <a:lumMod val="65000"/>
                  <a:lumOff val="35000"/>
                </a:prstClr>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Rectangle 2"/>
          <p:cNvSpPr>
            <a:spLocks noGrp="1" noChangeArrowheads="1"/>
          </p:cNvSpPr>
          <p:nvPr>
            <p:ph type="title"/>
          </p:nvPr>
        </p:nvSpPr>
        <p:spPr>
          <a:xfrm>
            <a:off x="457200" y="0"/>
            <a:ext cx="8229600" cy="1600200"/>
          </a:xfrm>
        </p:spPr>
        <p:txBody>
          <a:bodyPr/>
          <a:lstStyle/>
          <a:p>
            <a:r>
              <a:rPr lang="en-US" dirty="0">
                <a:solidFill>
                  <a:schemeClr val="accent6">
                    <a:lumMod val="40000"/>
                    <a:lumOff val="60000"/>
                  </a:schemeClr>
                </a:solidFill>
              </a:rPr>
              <a:t>Authenticated Boot Service</a:t>
            </a:r>
          </a:p>
        </p:txBody>
      </p:sp>
      <p:sp>
        <p:nvSpPr>
          <p:cNvPr id="257027" name="Rectangle 3"/>
          <p:cNvSpPr>
            <a:spLocks noGrp="1" noChangeArrowheads="1"/>
          </p:cNvSpPr>
          <p:nvPr>
            <p:ph idx="1"/>
          </p:nvPr>
        </p:nvSpPr>
        <p:spPr>
          <a:xfrm>
            <a:off x="251520" y="1772816"/>
            <a:ext cx="8458200" cy="5300464"/>
          </a:xfrm>
        </p:spPr>
        <p:txBody>
          <a:bodyPr>
            <a:normAutofit/>
          </a:bodyPr>
          <a:lstStyle/>
          <a:p>
            <a:pPr>
              <a:lnSpc>
                <a:spcPct val="90000"/>
              </a:lnSpc>
            </a:pPr>
            <a:r>
              <a:rPr lang="en-US" dirty="0"/>
              <a:t>Responsible for booting entire OS in stages and ensuring each is valid and approved for use</a:t>
            </a:r>
          </a:p>
          <a:p>
            <a:pPr lvl="1">
              <a:lnSpc>
                <a:spcPct val="90000"/>
              </a:lnSpc>
            </a:pPr>
            <a:r>
              <a:rPr lang="en-US" dirty="0"/>
              <a:t>At each stage digital signature associated with code is verified</a:t>
            </a:r>
          </a:p>
          <a:p>
            <a:pPr lvl="1">
              <a:lnSpc>
                <a:spcPct val="90000"/>
              </a:lnSpc>
            </a:pPr>
            <a:r>
              <a:rPr lang="en-US" dirty="0"/>
              <a:t>TPM keeps a tamper-evident log of the loading process</a:t>
            </a:r>
          </a:p>
          <a:p>
            <a:pPr>
              <a:lnSpc>
                <a:spcPct val="90000"/>
              </a:lnSpc>
            </a:pPr>
            <a:r>
              <a:rPr lang="en-US" dirty="0"/>
              <a:t>Log records versions of all code (OS and application) that is running</a:t>
            </a:r>
          </a:p>
          <a:p>
            <a:pPr lvl="1">
              <a:lnSpc>
                <a:spcPct val="90000"/>
              </a:lnSpc>
            </a:pPr>
            <a:r>
              <a:rPr lang="en-US" dirty="0"/>
              <a:t>Can then expand trust boundary to include additional hardware and application and utility software</a:t>
            </a:r>
          </a:p>
          <a:p>
            <a:pPr lvl="1">
              <a:lnSpc>
                <a:spcPct val="90000"/>
              </a:lnSpc>
            </a:pPr>
            <a:r>
              <a:rPr lang="en-US" dirty="0"/>
              <a:t>Confirms component is on the approved list, is digitally signed, and that serial number hasn’t been revoked.</a:t>
            </a:r>
          </a:p>
          <a:p>
            <a:pPr>
              <a:lnSpc>
                <a:spcPct val="90000"/>
              </a:lnSpc>
            </a:pPr>
            <a:r>
              <a:rPr lang="en-US" dirty="0"/>
              <a:t>Result is a configuration that is well-defined with approved components</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28</a:t>
            </a:fld>
            <a:endParaRPr lang="en-US" dirty="0">
              <a:solidFill>
                <a:prstClr val="white">
                  <a:lumMod val="65000"/>
                  <a:lumOff val="35000"/>
                </a:prstClr>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dirty="0">
                <a:solidFill>
                  <a:srgbClr val="EDD3B6"/>
                </a:solidFill>
              </a:rPr>
              <a:t>Certification Service</a:t>
            </a:r>
          </a:p>
        </p:txBody>
      </p:sp>
      <p:sp>
        <p:nvSpPr>
          <p:cNvPr id="259075" name="Rectangle 3"/>
          <p:cNvSpPr>
            <a:spLocks noGrp="1" noChangeArrowheads="1"/>
          </p:cNvSpPr>
          <p:nvPr>
            <p:ph idx="1"/>
          </p:nvPr>
        </p:nvSpPr>
        <p:spPr>
          <a:xfrm>
            <a:off x="457200" y="1905000"/>
            <a:ext cx="8229600" cy="4648199"/>
          </a:xfrm>
        </p:spPr>
        <p:txBody>
          <a:bodyPr>
            <a:normAutofit fontScale="85000" lnSpcReduction="10000"/>
          </a:bodyPr>
          <a:lstStyle/>
          <a:p>
            <a:pPr>
              <a:buClr>
                <a:schemeClr val="accent6">
                  <a:lumMod val="60000"/>
                  <a:lumOff val="40000"/>
                </a:schemeClr>
              </a:buClr>
              <a:buSzPct val="130000"/>
            </a:pPr>
            <a:r>
              <a:rPr lang="en-US" dirty="0"/>
              <a:t>Once a configuration is achieved and logged the TPM can certify configuration to others</a:t>
            </a:r>
          </a:p>
          <a:p>
            <a:pPr lvl="1"/>
            <a:r>
              <a:rPr lang="en-US" dirty="0"/>
              <a:t>Can produce a digital certificate</a:t>
            </a:r>
          </a:p>
          <a:p>
            <a:pPr marL="342900" lvl="1" indent="-342900">
              <a:buClr>
                <a:schemeClr val="accent6">
                  <a:lumMod val="60000"/>
                  <a:lumOff val="40000"/>
                </a:schemeClr>
              </a:buClr>
              <a:buSzPct val="130000"/>
              <a:buFont typeface="Arial" pitchFamily="34" charset="0"/>
              <a:buChar char="•"/>
            </a:pPr>
            <a:r>
              <a:rPr lang="en-US" sz="2400" dirty="0"/>
              <a:t>Confidence that configuration is unaltered because: </a:t>
            </a:r>
          </a:p>
          <a:p>
            <a:pPr lvl="1"/>
            <a:r>
              <a:rPr lang="en-US" dirty="0"/>
              <a:t>TPM is considered trustworthy</a:t>
            </a:r>
          </a:p>
          <a:p>
            <a:pPr lvl="1"/>
            <a:r>
              <a:rPr lang="en-US" dirty="0"/>
              <a:t>Only the TPM possesses this TPM’s private key</a:t>
            </a:r>
          </a:p>
          <a:p>
            <a:pPr marL="342900" lvl="1" indent="-342900">
              <a:buClr>
                <a:schemeClr val="accent6">
                  <a:lumMod val="60000"/>
                  <a:lumOff val="40000"/>
                </a:schemeClr>
              </a:buClr>
              <a:buSzPct val="130000"/>
              <a:buFont typeface="Arial" pitchFamily="34" charset="0"/>
              <a:buChar char="•"/>
            </a:pPr>
            <a:r>
              <a:rPr lang="en-US" sz="2400" dirty="0"/>
              <a:t>To assure </a:t>
            </a:r>
            <a:r>
              <a:rPr lang="en-US" altLang="zh-CN" sz="2400" dirty="0"/>
              <a:t>that the certificate is both valid and up to date</a:t>
            </a:r>
            <a:r>
              <a:rPr lang="en-US" sz="2400" dirty="0"/>
              <a:t>, a requester issues a “challenge” in the form of a random number when requesting a signed certificate from the TPM. The TPM signs a block of data consisting of the configuration information with the random number appended to it. </a:t>
            </a:r>
          </a:p>
          <a:p>
            <a:pPr marL="342900" lvl="1" indent="-342900">
              <a:buClr>
                <a:schemeClr val="accent6">
                  <a:lumMod val="60000"/>
                  <a:lumOff val="40000"/>
                </a:schemeClr>
              </a:buClr>
              <a:buSzPct val="130000"/>
              <a:buFont typeface="Arial" pitchFamily="34" charset="0"/>
              <a:buChar char="•"/>
            </a:pPr>
            <a:r>
              <a:rPr lang="en-US" sz="2400" dirty="0"/>
              <a:t>Provides a hierarchical certification approach</a:t>
            </a:r>
          </a:p>
          <a:p>
            <a:pPr lvl="1"/>
            <a:r>
              <a:rPr lang="en-US" dirty="0"/>
              <a:t>Hardware/OS configuration</a:t>
            </a:r>
          </a:p>
          <a:p>
            <a:pPr lvl="1"/>
            <a:r>
              <a:rPr lang="en-US" dirty="0"/>
              <a:t>OS certifies application programs</a:t>
            </a:r>
          </a:p>
          <a:p>
            <a:pPr lvl="1"/>
            <a:r>
              <a:rPr lang="en-US" dirty="0"/>
              <a:t>User has confidence in application configuration</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29</a:t>
            </a:fld>
            <a:endParaRPr lang="en-US" dirty="0">
              <a:solidFill>
                <a:prstClr val="white">
                  <a:lumMod val="65000"/>
                  <a:lumOff val="35000"/>
                </a:prst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ea typeface="宋体" charset="-122"/>
              </a:rPr>
              <a:t>BLP vs. Biba</a:t>
            </a:r>
            <a:endParaRPr lang="en-US" dirty="0"/>
          </a:p>
        </p:txBody>
      </p:sp>
      <p:sp>
        <p:nvSpPr>
          <p:cNvPr id="4" name="Content Placeholder 3">
            <a:extLst>
              <a:ext uri="{FF2B5EF4-FFF2-40B4-BE49-F238E27FC236}">
                <a16:creationId xmlns:a16="http://schemas.microsoft.com/office/drawing/2014/main" id="{0193160C-5B44-4328-9E5F-F87948B0071C}"/>
              </a:ext>
            </a:extLst>
          </p:cNvPr>
          <p:cNvSpPr>
            <a:spLocks noGrp="1"/>
          </p:cNvSpPr>
          <p:nvPr>
            <p:ph idx="1"/>
          </p:nvPr>
        </p:nvSpPr>
        <p:spPr/>
        <p:txBody>
          <a:bodyPr/>
          <a:lstStyle/>
          <a:p>
            <a:endParaRPr lang="en-SE"/>
          </a:p>
        </p:txBody>
      </p:sp>
      <p:sp>
        <p:nvSpPr>
          <p:cNvPr id="5" name="Slide Number Placeholder 4"/>
          <p:cNvSpPr>
            <a:spLocks noGrp="1"/>
          </p:cNvSpPr>
          <p:nvPr>
            <p:ph type="sldNum" sz="quarter" idx="4294967295"/>
          </p:nvPr>
        </p:nvSpPr>
        <p:spPr>
          <a:xfrm>
            <a:off x="0" y="6553200"/>
            <a:ext cx="2895600" cy="244475"/>
          </a:xfrm>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B9C31318-8D1F-46D0-AD3E-FD5CE0C4604B}" type="slidenum">
              <a:rPr kumimoji="0" lang="en-US" altLang="zh-CN" sz="1200" b="0" i="0" u="none" strike="noStrike" kern="1200" cap="none" spc="0" normalizeH="0" baseline="0" noProof="0" smtClean="0">
                <a:ln>
                  <a:noFill/>
                </a:ln>
                <a:solidFill>
                  <a:srgbClr val="000000"/>
                </a:solidFill>
                <a:effectLst/>
                <a:uLnTx/>
                <a:uFillTx/>
                <a:latin typeface="Arial" pitchFamily="-107" charset="0"/>
                <a:ea typeface="宋体"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US" altLang="zh-CN" sz="1200" b="0" i="0" u="none" strike="noStrike" kern="1200" cap="none" spc="0" normalizeH="0" baseline="0" noProof="0" dirty="0">
              <a:ln>
                <a:noFill/>
              </a:ln>
              <a:solidFill>
                <a:srgbClr val="000000"/>
              </a:solidFill>
              <a:effectLst/>
              <a:uLnTx/>
              <a:uFillTx/>
              <a:latin typeface="Arial" pitchFamily="-107" charset="0"/>
              <a:ea typeface="宋体" charset="-122"/>
              <a:cs typeface="+mn-cs"/>
            </a:endParaRPr>
          </a:p>
        </p:txBody>
      </p:sp>
      <p:sp>
        <p:nvSpPr>
          <p:cNvPr id="6" name="Content Placeholder 2">
            <a:extLst>
              <a:ext uri="{FF2B5EF4-FFF2-40B4-BE49-F238E27FC236}">
                <a16:creationId xmlns:a16="http://schemas.microsoft.com/office/drawing/2014/main" id="{6B5566FF-65CD-480A-BA45-A598469CDE20}"/>
              </a:ext>
            </a:extLst>
          </p:cNvPr>
          <p:cNvSpPr txBox="1">
            <a:spLocks/>
          </p:cNvSpPr>
          <p:nvPr/>
        </p:nvSpPr>
        <p:spPr>
          <a:xfrm>
            <a:off x="4733190" y="1611807"/>
            <a:ext cx="4104456" cy="487925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marL="342900" marR="0" lvl="0" indent="-342900" algn="l" defTabSz="914400" rtl="0" eaLnBrk="1" fontAlgn="base" latinLnBrk="0" hangingPunct="1">
              <a:lnSpc>
                <a:spcPct val="100000"/>
              </a:lnSpc>
              <a:spcBef>
                <a:spcPct val="20000"/>
              </a:spcBef>
              <a:spcAft>
                <a:spcPct val="0"/>
              </a:spcAft>
              <a:buClrTx/>
              <a:buSzTx/>
              <a:buFont typeface="Arial" pitchFamily="34" charset="0"/>
              <a:buChar char="•"/>
              <a:tabLst/>
              <a:defRPr/>
            </a:pPr>
            <a:endParaRPr kumimoji="0" lang="en-US" altLang="zh-CN" sz="2400" b="0" i="0" u="none" strike="noStrike" kern="1200" cap="none" spc="0" normalizeH="0" baseline="0" noProof="0" dirty="0">
              <a:ln>
                <a:noFill/>
              </a:ln>
              <a:solidFill>
                <a:srgbClr val="000000">
                  <a:lumMod val="50000"/>
                  <a:lumOff val="50000"/>
                </a:srgbClr>
              </a:solidFill>
              <a:effectLst/>
              <a:uLnTx/>
              <a:uFillTx/>
              <a:latin typeface="Arial"/>
              <a:ea typeface="+mn-ea"/>
              <a:cs typeface="+mn-cs"/>
            </a:endParaRPr>
          </a:p>
        </p:txBody>
      </p:sp>
      <mc:AlternateContent xmlns:mc="http://schemas.openxmlformats.org/markup-compatibility/2006">
        <mc:Choice xmlns:a14="http://schemas.microsoft.com/office/drawing/2010/main" Requires="a14">
          <p:graphicFrame>
            <p:nvGraphicFramePr>
              <p:cNvPr id="7" name="表格 6">
                <a:extLst>
                  <a:ext uri="{FF2B5EF4-FFF2-40B4-BE49-F238E27FC236}">
                    <a16:creationId xmlns:a16="http://schemas.microsoft.com/office/drawing/2014/main" id="{0E72AA84-BE40-4F8A-999D-3C3E31F1A914}"/>
                  </a:ext>
                </a:extLst>
              </p:cNvPr>
              <p:cNvGraphicFramePr>
                <a:graphicFrameLocks noGrp="1"/>
              </p:cNvGraphicFramePr>
              <p:nvPr/>
            </p:nvGraphicFramePr>
            <p:xfrm>
              <a:off x="179512" y="1074630"/>
              <a:ext cx="8784976" cy="5059680"/>
            </p:xfrm>
            <a:graphic>
              <a:graphicData uri="http://schemas.openxmlformats.org/drawingml/2006/table">
                <a:tbl>
                  <a:tblPr firstRow="1" bandRow="1">
                    <a:tableStyleId>{5C22544A-7EE6-4342-B048-85BDC9FD1C3A}</a:tableStyleId>
                  </a:tblPr>
                  <a:tblGrid>
                    <a:gridCol w="4392488">
                      <a:extLst>
                        <a:ext uri="{9D8B030D-6E8A-4147-A177-3AD203B41FA5}">
                          <a16:colId xmlns:a16="http://schemas.microsoft.com/office/drawing/2014/main" val="2198216071"/>
                        </a:ext>
                      </a:extLst>
                    </a:gridCol>
                    <a:gridCol w="4392488">
                      <a:extLst>
                        <a:ext uri="{9D8B030D-6E8A-4147-A177-3AD203B41FA5}">
                          <a16:colId xmlns:a16="http://schemas.microsoft.com/office/drawing/2014/main" val="2868356935"/>
                        </a:ext>
                      </a:extLst>
                    </a:gridCol>
                  </a:tblGrid>
                  <a:tr h="380328">
                    <a:tc>
                      <a:txBody>
                        <a:bodyPr/>
                        <a:lstStyle/>
                        <a:p>
                          <a:pPr algn="ctr"/>
                          <a:r>
                            <a:rPr lang="en-US" altLang="zh-CN" sz="2000" dirty="0">
                              <a:solidFill>
                                <a:schemeClr val="tx1"/>
                              </a:solidFill>
                            </a:rPr>
                            <a:t>BLP</a:t>
                          </a:r>
                          <a:endParaRPr lang="zh-CN" altLang="en-US" sz="2000" dirty="0">
                            <a:solidFill>
                              <a:schemeClr val="tx1"/>
                            </a:solidFill>
                          </a:endParaRPr>
                        </a:p>
                      </a:txBody>
                      <a:tcPr/>
                    </a:tc>
                    <a:tc>
                      <a:txBody>
                        <a:bodyPr/>
                        <a:lstStyle/>
                        <a:p>
                          <a:pPr algn="ctr"/>
                          <a:r>
                            <a:rPr lang="en-US" altLang="zh-CN" sz="2000" dirty="0">
                              <a:solidFill>
                                <a:schemeClr val="tx1"/>
                              </a:solidFill>
                            </a:rPr>
                            <a:t>Biba</a:t>
                          </a:r>
                          <a:endParaRPr lang="zh-CN" altLang="en-US" sz="2000" dirty="0">
                            <a:solidFill>
                              <a:schemeClr val="tx1"/>
                            </a:solidFill>
                          </a:endParaRPr>
                        </a:p>
                      </a:txBody>
                      <a:tcPr/>
                    </a:tc>
                    <a:extLst>
                      <a:ext uri="{0D108BD9-81ED-4DB2-BD59-A6C34878D82A}">
                        <a16:rowId xmlns:a16="http://schemas.microsoft.com/office/drawing/2014/main" val="1565825288"/>
                      </a:ext>
                    </a:extLst>
                  </a:tr>
                  <a:tr h="3891043">
                    <a:tc>
                      <a:txBody>
                        <a:bodyPr/>
                        <a:lstStyle/>
                        <a:p>
                          <a:r>
                            <a:rPr lang="en-US" altLang="zh-CN" sz="2000" dirty="0"/>
                            <a:t>Simple security property</a:t>
                          </a:r>
                        </a:p>
                        <a:p>
                          <a:pPr lvl="1"/>
                          <a:r>
                            <a:rPr lang="en-US" altLang="zh-CN" sz="2000" b="1" dirty="0"/>
                            <a:t>No read up</a:t>
                          </a:r>
                          <a:r>
                            <a:rPr lang="en-US" altLang="zh-CN" sz="2000" dirty="0"/>
                            <a:t>: a subject at level </a:t>
                          </a:r>
                          <a14:m>
                            <m:oMath xmlns:m="http://schemas.openxmlformats.org/officeDocument/2006/math">
                              <m:r>
                                <a:rPr lang="en-US" altLang="zh-CN" sz="2000" i="1" dirty="0" smtClean="0">
                                  <a:latin typeface="Cambria Math" panose="02040503050406030204" pitchFamily="18" charset="0"/>
                                </a:rPr>
                                <m:t>𝑘</m:t>
                              </m:r>
                            </m:oMath>
                          </a14:m>
                          <a:r>
                            <a:rPr lang="en-US" altLang="zh-CN" sz="2000" dirty="0"/>
                            <a:t> can </a:t>
                          </a:r>
                          <a:r>
                            <a:rPr lang="en-US" altLang="zh-CN" sz="2000" dirty="0">
                              <a:solidFill>
                                <a:srgbClr val="C00000"/>
                              </a:solidFill>
                            </a:rPr>
                            <a:t>read</a:t>
                          </a:r>
                          <a:r>
                            <a:rPr lang="en-US" altLang="zh-CN" sz="2000" dirty="0"/>
                            <a:t> objects at </a:t>
                          </a:r>
                          <a:r>
                            <a:rPr lang="en-US" altLang="zh-CN" sz="2000" dirty="0">
                              <a:solidFill>
                                <a:srgbClr val="C00000"/>
                              </a:solidFill>
                            </a:rPr>
                            <a:t>level </a:t>
                          </a:r>
                          <a14:m>
                            <m:oMath xmlns:m="http://schemas.openxmlformats.org/officeDocument/2006/math">
                              <m:r>
                                <a:rPr lang="en-US" altLang="zh-CN" sz="2000" b="0" i="1" smtClean="0">
                                  <a:solidFill>
                                    <a:srgbClr val="C00000"/>
                                  </a:solidFill>
                                  <a:latin typeface="Cambria Math" panose="02040503050406030204" pitchFamily="18" charset="0"/>
                                </a:rPr>
                                <m:t>≤</m:t>
                              </m:r>
                              <m:r>
                                <a:rPr lang="en-US" altLang="zh-CN" sz="2000" b="0" i="1" smtClean="0">
                                  <a:solidFill>
                                    <a:srgbClr val="C00000"/>
                                  </a:solidFill>
                                  <a:latin typeface="Cambria Math" panose="02040503050406030204" pitchFamily="18" charset="0"/>
                                </a:rPr>
                                <m:t>𝑘</m:t>
                              </m:r>
                            </m:oMath>
                          </a14:m>
                          <a:r>
                            <a:rPr lang="en-US" altLang="zh-CN" sz="2000" dirty="0"/>
                            <a:t>.</a:t>
                          </a:r>
                        </a:p>
                        <a:p>
                          <a:pPr lvl="1"/>
                          <a:r>
                            <a:rPr lang="en-US" altLang="zh-CN" sz="2000" dirty="0"/>
                            <a:t>e.g., a general can read a soldier’s docs.</a:t>
                          </a:r>
                        </a:p>
                        <a:p>
                          <a:r>
                            <a:rPr lang="en-US" altLang="zh-CN" sz="2000" dirty="0"/>
                            <a:t>* property</a:t>
                          </a:r>
                        </a:p>
                        <a:p>
                          <a:pPr lvl="1"/>
                          <a:r>
                            <a:rPr lang="en-US" sz="2000" b="1" kern="1200" dirty="0">
                              <a:latin typeface="Arial" pitchFamily="-109" charset="0"/>
                            </a:rPr>
                            <a:t>No write down</a:t>
                          </a:r>
                          <a:r>
                            <a:rPr lang="en-US" altLang="zh-CN" sz="2000" dirty="0"/>
                            <a:t>: a subject at level </a:t>
                          </a:r>
                          <a14:m>
                            <m:oMath xmlns:m="http://schemas.openxmlformats.org/officeDocument/2006/math">
                              <m:r>
                                <a:rPr lang="en-US" altLang="zh-CN" sz="2000" i="1" dirty="0" smtClean="0">
                                  <a:latin typeface="Cambria Math" panose="02040503050406030204" pitchFamily="18" charset="0"/>
                                </a:rPr>
                                <m:t>𝑘</m:t>
                              </m:r>
                            </m:oMath>
                          </a14:m>
                          <a:r>
                            <a:rPr lang="en-US" altLang="zh-CN" sz="2000" dirty="0"/>
                            <a:t> can </a:t>
                          </a:r>
                          <a:r>
                            <a:rPr lang="en-US" altLang="zh-CN" sz="2000" dirty="0">
                              <a:solidFill>
                                <a:srgbClr val="C00000"/>
                              </a:solidFill>
                            </a:rPr>
                            <a:t>write to</a:t>
                          </a:r>
                          <a:r>
                            <a:rPr lang="en-US" altLang="zh-CN" sz="2000" dirty="0"/>
                            <a:t> objects at </a:t>
                          </a:r>
                          <a:r>
                            <a:rPr lang="en-US" altLang="zh-CN" sz="2000" dirty="0">
                              <a:solidFill>
                                <a:srgbClr val="C00000"/>
                              </a:solidFill>
                            </a:rPr>
                            <a:t>level </a:t>
                          </a:r>
                          <a14:m>
                            <m:oMath xmlns:m="http://schemas.openxmlformats.org/officeDocument/2006/math">
                              <m:r>
                                <a:rPr lang="en-US" altLang="zh-CN" sz="2000" b="0" i="1" smtClean="0">
                                  <a:solidFill>
                                    <a:srgbClr val="C00000"/>
                                  </a:solidFill>
                                  <a:latin typeface="Cambria Math" panose="02040503050406030204" pitchFamily="18" charset="0"/>
                                </a:rPr>
                                <m:t>≥</m:t>
                              </m:r>
                              <m:r>
                                <a:rPr lang="en-US" altLang="zh-CN" sz="2000" b="0" i="1" smtClean="0">
                                  <a:solidFill>
                                    <a:srgbClr val="C00000"/>
                                  </a:solidFill>
                                  <a:latin typeface="Cambria Math" panose="02040503050406030204" pitchFamily="18" charset="0"/>
                                </a:rPr>
                                <m:t>𝑘</m:t>
                              </m:r>
                            </m:oMath>
                          </a14:m>
                          <a:r>
                            <a:rPr lang="en-US" altLang="zh-CN" sz="2000" dirty="0"/>
                            <a:t>.</a:t>
                          </a:r>
                        </a:p>
                        <a:p>
                          <a:pPr lvl="1"/>
                          <a:r>
                            <a:rPr lang="en-US" altLang="zh-CN" sz="2000" dirty="0"/>
                            <a:t>e.g., a soldier can append a message to a general’s mailbox, but cannot modify any existing messages, since modifying involves first reading then writing.</a:t>
                          </a:r>
                        </a:p>
                        <a:p>
                          <a:endParaRPr lang="zh-CN" altLang="en-US" sz="2000" dirty="0"/>
                        </a:p>
                      </a:txBody>
                      <a:tcPr/>
                    </a:tc>
                    <a:tc>
                      <a:txBody>
                        <a:bodyPr/>
                        <a:lstStyle/>
                        <a:p>
                          <a:r>
                            <a:rPr lang="en-US" altLang="zh-CN" sz="2000" dirty="0"/>
                            <a:t>Simple integrity property</a:t>
                          </a:r>
                        </a:p>
                        <a:p>
                          <a:pPr lvl="1"/>
                          <a:r>
                            <a:rPr lang="en-US" altLang="zh-CN" sz="2000" b="1" dirty="0"/>
                            <a:t>No write up</a:t>
                          </a:r>
                          <a:r>
                            <a:rPr lang="en-US" altLang="zh-CN" sz="2000" dirty="0"/>
                            <a:t>: a subject at level </a:t>
                          </a:r>
                          <a14:m>
                            <m:oMath xmlns:m="http://schemas.openxmlformats.org/officeDocument/2006/math">
                              <m:r>
                                <a:rPr lang="en-US" altLang="zh-CN" sz="2000" i="1" dirty="0" smtClean="0">
                                  <a:latin typeface="Cambria Math" panose="02040503050406030204" pitchFamily="18" charset="0"/>
                                </a:rPr>
                                <m:t>𝑘</m:t>
                              </m:r>
                            </m:oMath>
                          </a14:m>
                          <a:r>
                            <a:rPr lang="en-US" altLang="zh-CN" sz="2000" dirty="0"/>
                            <a:t> can</a:t>
                          </a:r>
                          <a:r>
                            <a:rPr lang="en-US" altLang="zh-CN" sz="2000" dirty="0">
                              <a:solidFill>
                                <a:srgbClr val="C00000"/>
                              </a:solidFill>
                            </a:rPr>
                            <a:t> write to </a:t>
                          </a:r>
                          <a:r>
                            <a:rPr lang="en-US" altLang="zh-CN" sz="2000" dirty="0"/>
                            <a:t>objects at level</a:t>
                          </a:r>
                          <a:r>
                            <a:rPr lang="en-US" altLang="zh-CN" sz="2000" baseline="0" dirty="0"/>
                            <a:t> </a:t>
                          </a:r>
                          <a:r>
                            <a:rPr lang="en-US" altLang="zh-CN" sz="2000" dirty="0">
                              <a:solidFill>
                                <a:srgbClr val="C00000"/>
                              </a:solidFill>
                            </a:rPr>
                            <a:t>level </a:t>
                          </a:r>
                          <a14:m>
                            <m:oMath xmlns:m="http://schemas.openxmlformats.org/officeDocument/2006/math">
                              <m:r>
                                <a:rPr lang="en-US" altLang="zh-CN" sz="2000" b="0" i="1" smtClean="0">
                                  <a:solidFill>
                                    <a:srgbClr val="C00000"/>
                                  </a:solidFill>
                                  <a:latin typeface="Cambria Math" panose="02040503050406030204" pitchFamily="18" charset="0"/>
                                </a:rPr>
                                <m:t>≤</m:t>
                              </m:r>
                              <m:r>
                                <a:rPr lang="en-US" altLang="zh-CN" sz="2000" b="0" i="1" smtClean="0">
                                  <a:solidFill>
                                    <a:srgbClr val="C00000"/>
                                  </a:solidFill>
                                  <a:latin typeface="Cambria Math" panose="02040503050406030204" pitchFamily="18" charset="0"/>
                                </a:rPr>
                                <m:t>𝑘</m:t>
                              </m:r>
                            </m:oMath>
                          </a14:m>
                          <a:r>
                            <a:rPr lang="en-US" altLang="zh-CN" sz="2000" dirty="0"/>
                            <a:t>.</a:t>
                          </a:r>
                        </a:p>
                        <a:p>
                          <a:pPr lvl="1"/>
                          <a:r>
                            <a:rPr lang="en-US" altLang="zh-CN" sz="2000" dirty="0"/>
                            <a:t>e.g., a general can append a msg to a soldier’s mailbox.</a:t>
                          </a:r>
                        </a:p>
                        <a:p>
                          <a:r>
                            <a:rPr lang="en-US" altLang="zh-CN" sz="2000" dirty="0"/>
                            <a:t>Integrity * property</a:t>
                          </a:r>
                        </a:p>
                        <a:p>
                          <a:pPr lvl="1"/>
                          <a:r>
                            <a:rPr lang="en-US" altLang="zh-CN" sz="2000" b="1" dirty="0"/>
                            <a:t>No read down</a:t>
                          </a:r>
                          <a:r>
                            <a:rPr lang="en-US" altLang="zh-CN" sz="2000" dirty="0"/>
                            <a:t>: a subject at level </a:t>
                          </a:r>
                          <a14:m>
                            <m:oMath xmlns:m="http://schemas.openxmlformats.org/officeDocument/2006/math">
                              <m:r>
                                <a:rPr lang="en-US" altLang="zh-CN" sz="2000" i="1" dirty="0" smtClean="0">
                                  <a:latin typeface="Cambria Math" panose="02040503050406030204" pitchFamily="18" charset="0"/>
                                </a:rPr>
                                <m:t>𝑘</m:t>
                              </m:r>
                            </m:oMath>
                          </a14:m>
                          <a:r>
                            <a:rPr lang="en-US" altLang="zh-CN" sz="2000" dirty="0"/>
                            <a:t> can read objects at level </a:t>
                          </a:r>
                          <a:r>
                            <a:rPr lang="en-US" altLang="zh-CN" sz="2000" dirty="0">
                              <a:solidFill>
                                <a:srgbClr val="C00000"/>
                              </a:solidFill>
                            </a:rPr>
                            <a:t>level </a:t>
                          </a:r>
                          <a14:m>
                            <m:oMath xmlns:m="http://schemas.openxmlformats.org/officeDocument/2006/math">
                              <m:r>
                                <a:rPr lang="en-US" altLang="zh-CN" sz="2000" b="0" i="1" smtClean="0">
                                  <a:solidFill>
                                    <a:srgbClr val="C00000"/>
                                  </a:solidFill>
                                  <a:latin typeface="Cambria Math" panose="02040503050406030204" pitchFamily="18" charset="0"/>
                                </a:rPr>
                                <m:t>≥</m:t>
                              </m:r>
                              <m:r>
                                <a:rPr lang="en-US" altLang="zh-CN" sz="2000" b="0" i="1" smtClean="0">
                                  <a:solidFill>
                                    <a:srgbClr val="C00000"/>
                                  </a:solidFill>
                                  <a:latin typeface="Cambria Math" panose="02040503050406030204" pitchFamily="18" charset="0"/>
                                </a:rPr>
                                <m:t>𝑘</m:t>
                              </m:r>
                            </m:oMath>
                          </a14:m>
                          <a:r>
                            <a:rPr lang="en-US" altLang="zh-CN" sz="2000" dirty="0"/>
                            <a:t>.</a:t>
                          </a:r>
                        </a:p>
                        <a:p>
                          <a:pPr lvl="1"/>
                          <a:r>
                            <a:rPr lang="en-US" altLang="zh-CN" sz="2000" dirty="0"/>
                            <a:t>e.g., a soldier can read a general’s docs, but cannot</a:t>
                          </a:r>
                        </a:p>
                        <a:p>
                          <a:endParaRPr lang="zh-CN" altLang="en-US" sz="2000" dirty="0"/>
                        </a:p>
                      </a:txBody>
                      <a:tcPr/>
                    </a:tc>
                    <a:extLst>
                      <a:ext uri="{0D108BD9-81ED-4DB2-BD59-A6C34878D82A}">
                        <a16:rowId xmlns:a16="http://schemas.microsoft.com/office/drawing/2014/main" val="2945361205"/>
                      </a:ext>
                    </a:extLst>
                  </a:tr>
                </a:tbl>
              </a:graphicData>
            </a:graphic>
          </p:graphicFrame>
        </mc:Choice>
        <mc:Fallback>
          <p:graphicFrame>
            <p:nvGraphicFramePr>
              <p:cNvPr id="7" name="表格 6">
                <a:extLst>
                  <a:ext uri="{FF2B5EF4-FFF2-40B4-BE49-F238E27FC236}">
                    <a16:creationId xmlns:a16="http://schemas.microsoft.com/office/drawing/2014/main" id="{0E72AA84-BE40-4F8A-999D-3C3E31F1A914}"/>
                  </a:ext>
                </a:extLst>
              </p:cNvPr>
              <p:cNvGraphicFramePr>
                <a:graphicFrameLocks noGrp="1"/>
              </p:cNvGraphicFramePr>
              <p:nvPr/>
            </p:nvGraphicFramePr>
            <p:xfrm>
              <a:off x="179512" y="1074630"/>
              <a:ext cx="8784976" cy="5059680"/>
            </p:xfrm>
            <a:graphic>
              <a:graphicData uri="http://schemas.openxmlformats.org/drawingml/2006/table">
                <a:tbl>
                  <a:tblPr firstRow="1" bandRow="1">
                    <a:tableStyleId>{5C22544A-7EE6-4342-B048-85BDC9FD1C3A}</a:tableStyleId>
                  </a:tblPr>
                  <a:tblGrid>
                    <a:gridCol w="4392488">
                      <a:extLst>
                        <a:ext uri="{9D8B030D-6E8A-4147-A177-3AD203B41FA5}">
                          <a16:colId xmlns:a16="http://schemas.microsoft.com/office/drawing/2014/main" val="2198216071"/>
                        </a:ext>
                      </a:extLst>
                    </a:gridCol>
                    <a:gridCol w="4392488">
                      <a:extLst>
                        <a:ext uri="{9D8B030D-6E8A-4147-A177-3AD203B41FA5}">
                          <a16:colId xmlns:a16="http://schemas.microsoft.com/office/drawing/2014/main" val="2868356935"/>
                        </a:ext>
                      </a:extLst>
                    </a:gridCol>
                  </a:tblGrid>
                  <a:tr h="396240">
                    <a:tc>
                      <a:txBody>
                        <a:bodyPr/>
                        <a:lstStyle/>
                        <a:p>
                          <a:pPr algn="ctr"/>
                          <a:r>
                            <a:rPr lang="en-US" altLang="zh-CN" sz="2000" dirty="0">
                              <a:solidFill>
                                <a:schemeClr val="tx1"/>
                              </a:solidFill>
                            </a:rPr>
                            <a:t>BLP</a:t>
                          </a:r>
                          <a:endParaRPr lang="zh-CN" altLang="en-US" sz="2000" dirty="0">
                            <a:solidFill>
                              <a:schemeClr val="tx1"/>
                            </a:solidFill>
                          </a:endParaRPr>
                        </a:p>
                      </a:txBody>
                      <a:tcPr/>
                    </a:tc>
                    <a:tc>
                      <a:txBody>
                        <a:bodyPr/>
                        <a:lstStyle/>
                        <a:p>
                          <a:pPr algn="ctr"/>
                          <a:r>
                            <a:rPr lang="en-US" altLang="zh-CN" sz="2000" dirty="0">
                              <a:solidFill>
                                <a:schemeClr val="tx1"/>
                              </a:solidFill>
                            </a:rPr>
                            <a:t>Biba</a:t>
                          </a:r>
                          <a:endParaRPr lang="zh-CN" altLang="en-US" sz="2000" dirty="0">
                            <a:solidFill>
                              <a:schemeClr val="tx1"/>
                            </a:solidFill>
                          </a:endParaRPr>
                        </a:p>
                      </a:txBody>
                      <a:tcPr/>
                    </a:tc>
                    <a:extLst>
                      <a:ext uri="{0D108BD9-81ED-4DB2-BD59-A6C34878D82A}">
                        <a16:rowId xmlns:a16="http://schemas.microsoft.com/office/drawing/2014/main" val="1565825288"/>
                      </a:ext>
                    </a:extLst>
                  </a:tr>
                  <a:tr h="4663440">
                    <a:tc>
                      <a:txBody>
                        <a:bodyPr/>
                        <a:lstStyle/>
                        <a:p>
                          <a:endParaRPr lang="en-SE"/>
                        </a:p>
                      </a:txBody>
                      <a:tcPr>
                        <a:blipFill>
                          <a:blip r:embed="rId3"/>
                          <a:stretch>
                            <a:fillRect l="-139" t="-9008" r="-100555" b="-261"/>
                          </a:stretch>
                        </a:blipFill>
                      </a:tcPr>
                    </a:tc>
                    <a:tc>
                      <a:txBody>
                        <a:bodyPr/>
                        <a:lstStyle/>
                        <a:p>
                          <a:endParaRPr lang="en-SE"/>
                        </a:p>
                      </a:txBody>
                      <a:tcPr>
                        <a:blipFill>
                          <a:blip r:embed="rId3"/>
                          <a:stretch>
                            <a:fillRect l="-100139" t="-9008" r="-555" b="-261"/>
                          </a:stretch>
                        </a:blipFill>
                      </a:tcPr>
                    </a:tc>
                    <a:extLst>
                      <a:ext uri="{0D108BD9-81ED-4DB2-BD59-A6C34878D82A}">
                        <a16:rowId xmlns:a16="http://schemas.microsoft.com/office/drawing/2014/main" val="2945361205"/>
                      </a:ext>
                    </a:extLst>
                  </a:tr>
                </a:tbl>
              </a:graphicData>
            </a:graphic>
          </p:graphicFrame>
        </mc:Fallback>
      </mc:AlternateContent>
      <p:sp>
        <p:nvSpPr>
          <p:cNvPr id="8" name="矩形 7">
            <a:extLst>
              <a:ext uri="{FF2B5EF4-FFF2-40B4-BE49-F238E27FC236}">
                <a16:creationId xmlns:a16="http://schemas.microsoft.com/office/drawing/2014/main" id="{BDA12529-5F3D-4E10-A29A-69199694F60E}"/>
              </a:ext>
            </a:extLst>
          </p:cNvPr>
          <p:cNvSpPr/>
          <p:nvPr/>
        </p:nvSpPr>
        <p:spPr>
          <a:xfrm>
            <a:off x="1745687" y="6102352"/>
            <a:ext cx="5525785" cy="62383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zh-CN" sz="2000" b="0" i="0" u="none" strike="noStrike" kern="1200" cap="none" spc="0" normalizeH="0" baseline="0" noProof="0" dirty="0">
                <a:ln>
                  <a:noFill/>
                </a:ln>
                <a:solidFill>
                  <a:srgbClr val="000000"/>
                </a:solidFill>
                <a:effectLst/>
                <a:uLnTx/>
                <a:uFillTx/>
                <a:latin typeface="Arial"/>
                <a:ea typeface="+mn-ea"/>
                <a:cs typeface="+mn-cs"/>
              </a:rPr>
              <a:t>BLP and Biba are incompatible, and a system can choose to implement one of them</a:t>
            </a:r>
            <a:endParaRPr kumimoji="0" lang="zh-CN" altLang="en-US" sz="2000" b="0" i="0" u="none" strike="noStrike" kern="1200" cap="none" spc="0" normalizeH="0" baseline="0" noProof="0" dirty="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16668710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Rectangle 2"/>
          <p:cNvSpPr>
            <a:spLocks noGrp="1" noChangeArrowheads="1"/>
          </p:cNvSpPr>
          <p:nvPr>
            <p:ph type="title"/>
          </p:nvPr>
        </p:nvSpPr>
        <p:spPr/>
        <p:txBody>
          <a:bodyPr/>
          <a:lstStyle/>
          <a:p>
            <a:r>
              <a:rPr lang="en-US" dirty="0">
                <a:solidFill>
                  <a:schemeClr val="accent6">
                    <a:lumMod val="40000"/>
                    <a:lumOff val="60000"/>
                  </a:schemeClr>
                </a:solidFill>
              </a:rPr>
              <a:t>Encryption Service</a:t>
            </a:r>
          </a:p>
        </p:txBody>
      </p:sp>
      <p:sp>
        <p:nvSpPr>
          <p:cNvPr id="261123" name="Rectangle 3"/>
          <p:cNvSpPr>
            <a:spLocks noGrp="1" noChangeArrowheads="1"/>
          </p:cNvSpPr>
          <p:nvPr>
            <p:ph idx="1"/>
          </p:nvPr>
        </p:nvSpPr>
        <p:spPr>
          <a:xfrm>
            <a:off x="467544" y="2268305"/>
            <a:ext cx="8229600" cy="4571999"/>
          </a:xfrm>
        </p:spPr>
        <p:txBody>
          <a:bodyPr>
            <a:normAutofit/>
          </a:bodyPr>
          <a:lstStyle/>
          <a:p>
            <a:pPr>
              <a:lnSpc>
                <a:spcPct val="90000"/>
              </a:lnSpc>
              <a:buClr>
                <a:schemeClr val="accent6">
                  <a:lumMod val="60000"/>
                  <a:lumOff val="40000"/>
                </a:schemeClr>
              </a:buClr>
              <a:buSzPct val="130000"/>
            </a:pPr>
            <a:r>
              <a:rPr lang="en-US" dirty="0"/>
              <a:t>Encrypts data so that it can only be decrypted by a machine with a certain configuration</a:t>
            </a:r>
          </a:p>
          <a:p>
            <a:pPr>
              <a:lnSpc>
                <a:spcPct val="90000"/>
              </a:lnSpc>
              <a:buClr>
                <a:schemeClr val="accent6">
                  <a:lumMod val="60000"/>
                  <a:lumOff val="40000"/>
                </a:schemeClr>
              </a:buClr>
              <a:buSzPct val="130000"/>
            </a:pPr>
            <a:r>
              <a:rPr lang="en-US" dirty="0"/>
              <a:t>TPM maintains a master secret key unique to machine</a:t>
            </a:r>
          </a:p>
          <a:p>
            <a:pPr lvl="1">
              <a:lnSpc>
                <a:spcPct val="90000"/>
              </a:lnSpc>
            </a:pPr>
            <a:r>
              <a:rPr lang="en-US" dirty="0"/>
              <a:t>Used to generate secret encryption key for every possible configuration of that machine</a:t>
            </a:r>
          </a:p>
          <a:p>
            <a:pPr>
              <a:lnSpc>
                <a:spcPct val="90000"/>
              </a:lnSpc>
              <a:buClr>
                <a:schemeClr val="accent6">
                  <a:lumMod val="60000"/>
                  <a:lumOff val="40000"/>
                </a:schemeClr>
              </a:buClr>
              <a:buSzPct val="130000"/>
            </a:pPr>
            <a:r>
              <a:rPr lang="en-US" dirty="0"/>
              <a:t>Can extend scheme upward to application-level</a:t>
            </a:r>
          </a:p>
          <a:p>
            <a:pPr lvl="1">
              <a:lnSpc>
                <a:spcPct val="90000"/>
              </a:lnSpc>
            </a:pPr>
            <a:r>
              <a:rPr lang="en-US" dirty="0"/>
              <a:t>Provide encryption key to application so that decryption can only be done by desired version of application running on desired version of the desired OS</a:t>
            </a:r>
          </a:p>
          <a:p>
            <a:pPr lvl="1">
              <a:lnSpc>
                <a:spcPct val="90000"/>
              </a:lnSpc>
            </a:pPr>
            <a:r>
              <a:rPr lang="en-US" dirty="0"/>
              <a:t>Encrypted data can be stored locally or transmitted to a peer application on a remote machine</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30</a:t>
            </a:fld>
            <a:endParaRPr lang="en-US" dirty="0">
              <a:solidFill>
                <a:prstClr val="white">
                  <a:lumMod val="65000"/>
                  <a:lumOff val="35000"/>
                </a:prstClr>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2.pdf"/>
          <p:cNvPicPr>
            <a:picLocks noChangeAspect="1"/>
          </p:cNvPicPr>
          <p:nvPr/>
        </p:nvPicPr>
        <p:blipFill rotWithShape="1">
          <a:blip r:embed="rId3">
            <a:extLst>
              <a:ext uri="{28A0092B-C50C-407E-A947-70E740481C1C}">
                <a14:useLocalDpi xmlns:a14="http://schemas.microsoft.com/office/drawing/2010/main" val="0"/>
              </a:ext>
            </a:extLst>
          </a:blip>
          <a:srcRect l="6374" t="13333" r="5817" b="9926"/>
          <a:stretch/>
        </p:blipFill>
        <p:spPr>
          <a:xfrm>
            <a:off x="1619672" y="116632"/>
            <a:ext cx="5832648" cy="6596750"/>
          </a:xfrm>
          <a:prstGeom prst="rect">
            <a:avLst/>
          </a:prstGeom>
          <a:solidFill>
            <a:schemeClr val="tx1"/>
          </a:solidFill>
        </p:spPr>
      </p:pic>
      <p:sp>
        <p:nvSpPr>
          <p:cNvPr id="3" name="TextBox 2"/>
          <p:cNvSpPr txBox="1"/>
          <p:nvPr/>
        </p:nvSpPr>
        <p:spPr>
          <a:xfrm>
            <a:off x="2555776" y="6165304"/>
            <a:ext cx="1224136" cy="307777"/>
          </a:xfrm>
          <a:prstGeom prst="rect">
            <a:avLst/>
          </a:prstGeom>
          <a:solidFill>
            <a:schemeClr val="tx1"/>
          </a:solidFill>
        </p:spPr>
        <p:txBody>
          <a:bodyPr wrap="square" rtlCol="0">
            <a:spAutoFit/>
          </a:bodyPr>
          <a:lstStyle/>
          <a:p>
            <a:r>
              <a:rPr lang="en-US" sz="1400" b="1" dirty="0">
                <a:solidFill>
                  <a:schemeClr val="bg1"/>
                </a:solidFill>
              </a:rPr>
              <a:t>Figure 13.11</a:t>
            </a:r>
          </a:p>
        </p:txBody>
      </p:sp>
      <p:sp>
        <p:nvSpPr>
          <p:cNvPr id="4" name="灯片编号占位符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31</a:t>
            </a:fld>
            <a:endParaRPr lang="en-US" dirty="0">
              <a:solidFill>
                <a:prstClr val="white">
                  <a:lumMod val="65000"/>
                  <a:lumOff val="35000"/>
                </a:prstClr>
              </a:solidFill>
            </a:endParaRPr>
          </a:p>
        </p:txBody>
      </p:sp>
    </p:spTree>
  </p:cSld>
  <p:clrMapOvr>
    <a:masterClrMapping/>
  </p:clrMapOvr>
  <p:transition>
    <p:dissolv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3.pdf"/>
          <p:cNvPicPr>
            <a:picLocks noChangeAspect="1"/>
          </p:cNvPicPr>
          <p:nvPr/>
        </p:nvPicPr>
        <p:blipFill rotWithShape="1">
          <a:blip r:embed="rId3">
            <a:extLst>
              <a:ext uri="{28A0092B-C50C-407E-A947-70E740481C1C}">
                <a14:useLocalDpi xmlns:a14="http://schemas.microsoft.com/office/drawing/2010/main" val="0"/>
              </a:ext>
            </a:extLst>
          </a:blip>
          <a:srcRect t="12148" b="11556"/>
          <a:stretch/>
        </p:blipFill>
        <p:spPr>
          <a:xfrm>
            <a:off x="3080502" y="451793"/>
            <a:ext cx="6098348" cy="6021288"/>
          </a:xfrm>
          <a:prstGeom prst="rect">
            <a:avLst/>
          </a:prstGeom>
          <a:solidFill>
            <a:schemeClr val="accent6">
              <a:lumMod val="20000"/>
              <a:lumOff val="80000"/>
            </a:schemeClr>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32</a:t>
            </a:fld>
            <a:endParaRPr lang="en-US" dirty="0">
              <a:solidFill>
                <a:prstClr val="white">
                  <a:lumMod val="65000"/>
                  <a:lumOff val="35000"/>
                </a:prstClr>
              </a:solidFill>
            </a:endParaRPr>
          </a:p>
        </p:txBody>
      </p:sp>
      <p:sp>
        <p:nvSpPr>
          <p:cNvPr id="6" name="Content Placeholder 2"/>
          <p:cNvSpPr txBox="1">
            <a:spLocks/>
          </p:cNvSpPr>
          <p:nvPr/>
        </p:nvSpPr>
        <p:spPr>
          <a:xfrm>
            <a:off x="-252536" y="44624"/>
            <a:ext cx="3333038" cy="7101408"/>
          </a:xfrm>
          <a:prstGeom prst="rect">
            <a:avLst/>
          </a:prstGeom>
        </p:spPr>
        <p:txBody>
          <a:bodyPr>
            <a:normAutofit fontScale="700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dirty="0">
                <a:solidFill>
                  <a:schemeClr val="tx1"/>
                </a:solidFill>
                <a:latin typeface="Arial" pitchFamily="-109" charset="0"/>
              </a:rPr>
              <a:t>1. The symmetric key that was used to encrypt the file is stored with the file. The key itself is  encrypted with another key to which the TPM has access. The</a:t>
            </a:r>
          </a:p>
          <a:p>
            <a:r>
              <a:rPr lang="en-US" altLang="zh-CN" dirty="0">
                <a:solidFill>
                  <a:schemeClr val="tx1"/>
                </a:solidFill>
                <a:latin typeface="Arial" pitchFamily="-109" charset="0"/>
              </a:rPr>
              <a:t>protected key is submitted to the TPM with a request to reveal the key to the</a:t>
            </a:r>
          </a:p>
          <a:p>
            <a:r>
              <a:rPr lang="en-US" altLang="zh-CN" dirty="0">
                <a:solidFill>
                  <a:schemeClr val="tx1"/>
                </a:solidFill>
                <a:latin typeface="Arial" pitchFamily="-109" charset="0"/>
              </a:rPr>
              <a:t>application.</a:t>
            </a:r>
          </a:p>
          <a:p>
            <a:r>
              <a:rPr lang="en-US" altLang="zh-CN" dirty="0">
                <a:solidFill>
                  <a:schemeClr val="tx1"/>
                </a:solidFill>
                <a:latin typeface="Arial" pitchFamily="-109" charset="0"/>
              </a:rPr>
              <a:t>2. Associated with the protected key is a specification of the hardware/software configuration that may have access to the key. The TPM verifies that the current configuration matches the configuration required for revealing the key. In addition, the requesting application must be authorized to access the key. </a:t>
            </a:r>
          </a:p>
          <a:p>
            <a:r>
              <a:rPr lang="en-US" altLang="zh-CN" dirty="0">
                <a:solidFill>
                  <a:schemeClr val="tx1"/>
                </a:solidFill>
                <a:latin typeface="Arial" pitchFamily="-109" charset="0"/>
              </a:rPr>
              <a:t>3. If the current configuration is permitted access to the protected key, then the TPM decrypts the key and passes it on to the application.</a:t>
            </a:r>
          </a:p>
          <a:p>
            <a:r>
              <a:rPr lang="en-US" altLang="zh-CN" dirty="0">
                <a:solidFill>
                  <a:schemeClr val="tx1"/>
                </a:solidFill>
                <a:latin typeface="Arial" pitchFamily="-109" charset="0"/>
              </a:rPr>
              <a:t>4. The application uses the key to decrypt the file. </a:t>
            </a:r>
            <a:endParaRPr lang="en-US" altLang="zh-CN" dirty="0">
              <a:latin typeface="Times New Roman" pitchFamily="-109" charset="0"/>
            </a:endParaRPr>
          </a:p>
        </p:txBody>
      </p:sp>
    </p:spTree>
  </p:cSld>
  <p:clrMapOvr>
    <a:masterClrMapping/>
  </p:clrMapOvr>
  <p:transition spd="slow">
    <p:wipe dir="d"/>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Rectangle 2"/>
          <p:cNvSpPr>
            <a:spLocks noGrp="1" noChangeArrowheads="1"/>
          </p:cNvSpPr>
          <p:nvPr>
            <p:ph type="title"/>
          </p:nvPr>
        </p:nvSpPr>
        <p:spPr>
          <a:xfrm>
            <a:off x="0" y="116632"/>
            <a:ext cx="8964488" cy="1600200"/>
          </a:xfrm>
        </p:spPr>
        <p:txBody>
          <a:bodyPr/>
          <a:lstStyle/>
          <a:p>
            <a:r>
              <a:rPr lang="en-US" sz="4000" dirty="0">
                <a:solidFill>
                  <a:schemeClr val="accent6">
                    <a:lumMod val="40000"/>
                    <a:lumOff val="60000"/>
                  </a:schemeClr>
                </a:solidFill>
              </a:rPr>
              <a:t>Common Criteria for Information Technology Security Evaluation</a:t>
            </a:r>
          </a:p>
        </p:txBody>
      </p:sp>
      <p:sp>
        <p:nvSpPr>
          <p:cNvPr id="268291" name="Rectangle 3"/>
          <p:cNvSpPr>
            <a:spLocks noGrp="1" noChangeArrowheads="1"/>
          </p:cNvSpPr>
          <p:nvPr>
            <p:ph idx="1"/>
          </p:nvPr>
        </p:nvSpPr>
        <p:spPr>
          <a:xfrm>
            <a:off x="179512" y="1716832"/>
            <a:ext cx="4680520" cy="5213176"/>
          </a:xfrm>
        </p:spPr>
        <p:txBody>
          <a:bodyPr>
            <a:normAutofit fontScale="92500" lnSpcReduction="10000"/>
          </a:bodyPr>
          <a:lstStyle/>
          <a:p>
            <a:r>
              <a:rPr lang="en-US" dirty="0"/>
              <a:t>ISO standard for security evaluation</a:t>
            </a:r>
          </a:p>
          <a:p>
            <a:pPr marL="342900" lvl="2" indent="-342900"/>
            <a:r>
              <a:rPr lang="en-US" sz="2400" dirty="0"/>
              <a:t>Aim is to provide greater confidence in IT product security</a:t>
            </a:r>
          </a:p>
          <a:p>
            <a:pPr lvl="1"/>
            <a:r>
              <a:rPr lang="en-US" dirty="0"/>
              <a:t>Development using secure requirements</a:t>
            </a:r>
          </a:p>
          <a:p>
            <a:pPr lvl="1"/>
            <a:r>
              <a:rPr lang="en-US" dirty="0"/>
              <a:t>Evaluation confirming meets requirements</a:t>
            </a:r>
          </a:p>
          <a:p>
            <a:pPr lvl="1"/>
            <a:r>
              <a:rPr lang="en-US" dirty="0"/>
              <a:t>Operation in accordance with requirements</a:t>
            </a:r>
          </a:p>
          <a:p>
            <a:r>
              <a:rPr lang="en-US" dirty="0"/>
              <a:t>Following successful evaluation a product may be listed as CC certified</a:t>
            </a:r>
          </a:p>
          <a:p>
            <a:pPr lvl="1"/>
            <a:r>
              <a:rPr lang="en-US" altLang="zh-CN" dirty="0"/>
              <a:t>7 Evaluation Assurance Levels (EALs) </a:t>
            </a:r>
            <a:endParaRPr lang="en-US" dirty="0"/>
          </a:p>
        </p:txBody>
      </p:sp>
      <p:sp>
        <p:nvSpPr>
          <p:cNvPr id="2" name="灯片编号占位符 1"/>
          <p:cNvSpPr>
            <a:spLocks noGrp="1"/>
          </p:cNvSpPr>
          <p:nvPr>
            <p:ph type="sldNum" sz="quarter" idx="12"/>
          </p:nvPr>
        </p:nvSpPr>
        <p:spPr>
          <a:xfrm>
            <a:off x="8581950" y="6073158"/>
            <a:ext cx="561975" cy="365125"/>
          </a:xfrm>
        </p:spPr>
        <p:txBody>
          <a:bodyPr/>
          <a:lstStyle/>
          <a:p>
            <a:fld id="{5F36C9FC-DA22-1F47-8722-58727A1D436E}" type="slidenum">
              <a:rPr lang="en-US" sz="1400" smtClean="0">
                <a:solidFill>
                  <a:prstClr val="white">
                    <a:lumMod val="65000"/>
                    <a:lumOff val="35000"/>
                  </a:prstClr>
                </a:solidFill>
              </a:rPr>
              <a:pPr/>
              <a:t>33</a:t>
            </a:fld>
            <a:endParaRPr lang="en-US" sz="1400" dirty="0">
              <a:solidFill>
                <a:prstClr val="white">
                  <a:lumMod val="65000"/>
                  <a:lumOff val="35000"/>
                </a:prstClr>
              </a:solidFill>
            </a:endParaRPr>
          </a:p>
        </p:txBody>
      </p:sp>
      <p:graphicFrame>
        <p:nvGraphicFramePr>
          <p:cNvPr id="5" name="Content Placeholder 3">
            <a:extLst>
              <a:ext uri="{FF2B5EF4-FFF2-40B4-BE49-F238E27FC236}">
                <a16:creationId xmlns:a16="http://schemas.microsoft.com/office/drawing/2014/main" id="{ADB96A56-6D62-4C57-AFEF-EED4CADDCD4E}"/>
              </a:ext>
            </a:extLst>
          </p:cNvPr>
          <p:cNvGraphicFramePr>
            <a:graphicFrameLocks/>
          </p:cNvGraphicFramePr>
          <p:nvPr>
            <p:extLst>
              <p:ext uri="{D42A27DB-BD31-4B8C-83A1-F6EECF244321}">
                <p14:modId xmlns:p14="http://schemas.microsoft.com/office/powerpoint/2010/main" val="3760445278"/>
              </p:ext>
            </p:extLst>
          </p:nvPr>
        </p:nvGraphicFramePr>
        <p:xfrm>
          <a:off x="4709816" y="1628800"/>
          <a:ext cx="4254672" cy="502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172959" y="1052736"/>
            <a:ext cx="3912200" cy="5565016"/>
          </a:xfrm>
        </p:spPr>
        <p:txBody>
          <a:bodyPr>
            <a:normAutofit fontScale="77500" lnSpcReduction="20000"/>
          </a:bodyPr>
          <a:lstStyle/>
          <a:p>
            <a:pPr marL="342900" lvl="1" indent="-342900">
              <a:buFont typeface="Arial" pitchFamily="34" charset="0"/>
              <a:buChar char="•"/>
            </a:pPr>
            <a:r>
              <a:rPr lang="en-AU" sz="3200" dirty="0"/>
              <a:t>Application of multilevel security</a:t>
            </a:r>
          </a:p>
          <a:p>
            <a:pPr marL="742950" lvl="2" indent="-342900">
              <a:buFont typeface="Courier New"/>
              <a:buChar char="o"/>
            </a:pPr>
            <a:r>
              <a:rPr lang="en-AU" sz="2500" dirty="0"/>
              <a:t>Database security and multilevel security</a:t>
            </a:r>
          </a:p>
          <a:p>
            <a:pPr marL="342900" lvl="1" indent="-342900">
              <a:buFont typeface="Arial" pitchFamily="34" charset="0"/>
              <a:buChar char="•"/>
            </a:pPr>
            <a:r>
              <a:rPr lang="en-AU" sz="3200" dirty="0"/>
              <a:t>Trusted computing and the trusted platform module</a:t>
            </a:r>
          </a:p>
          <a:p>
            <a:pPr marL="742950" lvl="2" indent="-342900">
              <a:buFont typeface="Courier New"/>
              <a:buChar char="o"/>
            </a:pPr>
            <a:r>
              <a:rPr lang="en-AU" sz="2500" dirty="0"/>
              <a:t>Authenticated boot service</a:t>
            </a:r>
          </a:p>
          <a:p>
            <a:pPr marL="742950" lvl="2" indent="-342900">
              <a:buFont typeface="Courier New"/>
              <a:buChar char="o"/>
            </a:pPr>
            <a:r>
              <a:rPr lang="en-AU" sz="2500" dirty="0"/>
              <a:t>Certification service</a:t>
            </a:r>
          </a:p>
          <a:p>
            <a:pPr marL="742950" lvl="2" indent="-342900">
              <a:buFont typeface="Courier New"/>
              <a:buChar char="o"/>
            </a:pPr>
            <a:r>
              <a:rPr lang="en-AU" sz="2500" dirty="0"/>
              <a:t>Encryption service</a:t>
            </a:r>
          </a:p>
          <a:p>
            <a:pPr marL="742950" lvl="2" indent="-342900">
              <a:buFont typeface="Courier New"/>
              <a:buChar char="o"/>
            </a:pPr>
            <a:r>
              <a:rPr lang="en-AU" sz="2500" dirty="0"/>
              <a:t>TPM functions</a:t>
            </a:r>
          </a:p>
          <a:p>
            <a:pPr marL="742950" lvl="2" indent="-342900">
              <a:buFont typeface="Courier New"/>
              <a:buChar char="o"/>
            </a:pPr>
            <a:r>
              <a:rPr lang="en-AU" sz="2500" dirty="0"/>
              <a:t>Protected storage</a:t>
            </a:r>
          </a:p>
          <a:p>
            <a:pPr marL="342900" lvl="1" indent="-342900">
              <a:buFont typeface="Arial" pitchFamily="34" charset="0"/>
              <a:buChar char="•"/>
            </a:pPr>
            <a:r>
              <a:rPr lang="en-AU" sz="3300" dirty="0"/>
              <a:t>Assurance and evaluation</a:t>
            </a:r>
          </a:p>
          <a:p>
            <a:pPr marL="742950" lvl="2" indent="-342900">
              <a:buFont typeface="Courier New"/>
              <a:buChar char="o"/>
            </a:pPr>
            <a:r>
              <a:rPr lang="en-AU" sz="2500" dirty="0"/>
              <a:t>Common criteria evaluation assurance levels</a:t>
            </a:r>
          </a:p>
        </p:txBody>
      </p:sp>
      <p:sp>
        <p:nvSpPr>
          <p:cNvPr id="2" name="Content Placeholder 1"/>
          <p:cNvSpPr>
            <a:spLocks noGrp="1"/>
          </p:cNvSpPr>
          <p:nvPr>
            <p:ph sz="quarter" idx="13"/>
          </p:nvPr>
        </p:nvSpPr>
        <p:spPr>
          <a:xfrm>
            <a:off x="60391" y="1052736"/>
            <a:ext cx="3794616" cy="5877272"/>
          </a:xfrm>
        </p:spPr>
        <p:txBody>
          <a:bodyPr>
            <a:normAutofit lnSpcReduction="10000"/>
          </a:bodyPr>
          <a:lstStyle/>
          <a:p>
            <a:r>
              <a:rPr lang="en-US" dirty="0"/>
              <a:t>The Bell-</a:t>
            </a:r>
            <a:r>
              <a:rPr lang="en-US" dirty="0" err="1"/>
              <a:t>LaPadula</a:t>
            </a:r>
            <a:r>
              <a:rPr lang="en-US" dirty="0"/>
              <a:t> model for computer security</a:t>
            </a:r>
          </a:p>
          <a:p>
            <a:pPr lvl="1"/>
            <a:r>
              <a:rPr lang="en-US" sz="1800" dirty="0"/>
              <a:t>Computer security models</a:t>
            </a:r>
          </a:p>
          <a:p>
            <a:pPr lvl="1"/>
            <a:r>
              <a:rPr lang="en-US" sz="1800" dirty="0"/>
              <a:t>General description</a:t>
            </a:r>
          </a:p>
          <a:p>
            <a:pPr lvl="1"/>
            <a:r>
              <a:rPr lang="en-US" sz="1800" dirty="0"/>
              <a:t>Example of BLP use</a:t>
            </a:r>
          </a:p>
          <a:p>
            <a:pPr lvl="1"/>
            <a:r>
              <a:rPr lang="en-US" sz="1800" dirty="0"/>
              <a:t>Limitations to the BLP model</a:t>
            </a:r>
          </a:p>
          <a:p>
            <a:r>
              <a:rPr lang="en-US" dirty="0"/>
              <a:t>Other formal models for computer security</a:t>
            </a:r>
          </a:p>
          <a:p>
            <a:pPr lvl="1"/>
            <a:r>
              <a:rPr lang="en-US" sz="1800" dirty="0" err="1"/>
              <a:t>Biba</a:t>
            </a:r>
            <a:r>
              <a:rPr lang="en-US" sz="1800" dirty="0"/>
              <a:t> integrity model</a:t>
            </a:r>
          </a:p>
          <a:p>
            <a:pPr lvl="1"/>
            <a:r>
              <a:rPr lang="en-US" sz="1800" dirty="0"/>
              <a:t>Chinese wall model</a:t>
            </a:r>
          </a:p>
          <a:p>
            <a:r>
              <a:rPr lang="en-US" dirty="0"/>
              <a:t>The concept of trusted systems</a:t>
            </a:r>
          </a:p>
          <a:p>
            <a:pPr lvl="1"/>
            <a:r>
              <a:rPr lang="en-US" sz="1800" dirty="0"/>
              <a:t>Reference monitors</a:t>
            </a:r>
          </a:p>
          <a:p>
            <a:pPr lvl="1"/>
            <a:r>
              <a:rPr lang="en-US" sz="1800" dirty="0"/>
              <a:t>Trojan horse defense</a:t>
            </a:r>
          </a:p>
        </p:txBody>
      </p:sp>
      <p:pic>
        <p:nvPicPr>
          <p:cNvPr id="8" name="Picture 7"/>
          <p:cNvPicPr>
            <a:picLocks noChangeAspect="1"/>
          </p:cNvPicPr>
          <p:nvPr/>
        </p:nvPicPr>
        <p:blipFill rotWithShape="1">
          <a:blip r:embed="rId3" cstate="screen">
            <a:extLst>
              <a:ext uri="{28A0092B-C50C-407E-A947-70E740481C1C}">
                <a14:useLocalDpi xmlns:a14="http://schemas.microsoft.com/office/drawing/2010/main"/>
              </a:ext>
            </a:extLst>
          </a:blip>
          <a:srcRect r="-1190"/>
          <a:stretch/>
        </p:blipFill>
        <p:spPr>
          <a:xfrm>
            <a:off x="3563888" y="3501008"/>
            <a:ext cx="1872208" cy="1604244"/>
          </a:xfrm>
          <a:prstGeom prst="round1Rect">
            <a:avLst/>
          </a:prstGeom>
          <a:effectLst>
            <a:softEdge rad="127000"/>
          </a:effectLst>
        </p:spPr>
      </p:pic>
      <p:sp>
        <p:nvSpPr>
          <p:cNvPr id="3" name="TextBox 2"/>
          <p:cNvSpPr txBox="1"/>
          <p:nvPr/>
        </p:nvSpPr>
        <p:spPr>
          <a:xfrm>
            <a:off x="8676640" y="1717040"/>
            <a:ext cx="184666" cy="369332"/>
          </a:xfrm>
          <a:prstGeom prst="rect">
            <a:avLst/>
          </a:prstGeom>
          <a:noFill/>
        </p:spPr>
        <p:txBody>
          <a:bodyPr wrap="none" rtlCol="0">
            <a:spAutoFit/>
          </a:bodyPr>
          <a:lstStyle/>
          <a:p>
            <a:endParaRPr lang="en-US" dirty="0"/>
          </a:p>
        </p:txBody>
      </p:sp>
      <p:sp>
        <p:nvSpPr>
          <p:cNvPr id="4" name="灯片编号占位符 3"/>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34</a:t>
            </a:fld>
            <a:endParaRPr lang="en-US" dirty="0">
              <a:solidFill>
                <a:prstClr val="white">
                  <a:lumMod val="65000"/>
                  <a:lumOff val="35000"/>
                </a:prst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a:xfrm>
            <a:off x="457200" y="0"/>
            <a:ext cx="8229600" cy="1196752"/>
          </a:xfrm>
        </p:spPr>
        <p:txBody>
          <a:bodyPr/>
          <a:lstStyle/>
          <a:p>
            <a:r>
              <a:rPr lang="en-US" dirty="0">
                <a:solidFill>
                  <a:srgbClr val="EDD3B6"/>
                </a:solidFill>
              </a:rPr>
              <a:t>Multilevel Security (MLS)</a:t>
            </a:r>
          </a:p>
        </p:txBody>
      </p:sp>
      <p:sp>
        <p:nvSpPr>
          <p:cNvPr id="240643" name="Rectangle 3"/>
          <p:cNvSpPr>
            <a:spLocks noGrp="1" noChangeArrowheads="1"/>
          </p:cNvSpPr>
          <p:nvPr>
            <p:ph idx="1"/>
          </p:nvPr>
        </p:nvSpPr>
        <p:spPr/>
        <p:txBody>
          <a:bodyPr>
            <a:normAutofit/>
          </a:bodyPr>
          <a:lstStyle/>
          <a:p>
            <a:pPr>
              <a:lnSpc>
                <a:spcPct val="90000"/>
              </a:lnSpc>
              <a:buNone/>
            </a:pPr>
            <a:r>
              <a:rPr lang="en-US" dirty="0"/>
              <a:t>RFC 4949 defines multilevel security as follows:</a:t>
            </a:r>
          </a:p>
          <a:p>
            <a:pPr>
              <a:lnSpc>
                <a:spcPct val="90000"/>
              </a:lnSpc>
              <a:buNone/>
            </a:pPr>
            <a:endParaRPr lang="en-US" dirty="0"/>
          </a:p>
          <a:p>
            <a:pPr marL="0" indent="0">
              <a:buNone/>
            </a:pPr>
            <a:r>
              <a:rPr lang="en-US" dirty="0"/>
              <a:t>“A mode of system operation wherein (a) two or more</a:t>
            </a:r>
          </a:p>
          <a:p>
            <a:pPr marL="0" indent="0">
              <a:buNone/>
            </a:pPr>
            <a:r>
              <a:rPr lang="en-US" dirty="0"/>
              <a:t>security levels of information are allowed to be handled concurrently within the same system when some users having access to the system have neither a security clearance nor need-to-know for some of the data handled by the system and (b) separation of the users and the classified material on the basis, respectively, of clearance and classification level are dependent on operating system control.”</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4</a:t>
            </a:fld>
            <a:endParaRPr lang="en-US" dirty="0">
              <a:solidFill>
                <a:prstClr val="white">
                  <a:lumMod val="65000"/>
                  <a:lumOff val="35000"/>
                </a:prstClr>
              </a:solidFill>
            </a:endParaRPr>
          </a:p>
        </p:txBody>
      </p:sp>
    </p:spTree>
    <p:extLst>
      <p:ext uri="{BB962C8B-B14F-4D97-AF65-F5344CB8AC3E}">
        <p14:creationId xmlns:p14="http://schemas.microsoft.com/office/powerpoint/2010/main" val="40748691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4E0560-18AA-4E4D-BFBE-44AD49466EA6}"/>
              </a:ext>
            </a:extLst>
          </p:cNvPr>
          <p:cNvSpPr>
            <a:spLocks noGrp="1"/>
          </p:cNvSpPr>
          <p:nvPr>
            <p:ph type="title"/>
          </p:nvPr>
        </p:nvSpPr>
        <p:spPr/>
        <p:txBody>
          <a:bodyPr/>
          <a:lstStyle/>
          <a:p>
            <a:r>
              <a:rPr lang="en-US" altLang="zh-CN" dirty="0"/>
              <a:t>BLP and Biba Models</a:t>
            </a:r>
            <a:endParaRPr lang="zh-CN" altLang="en-US" dirty="0"/>
          </a:p>
        </p:txBody>
      </p:sp>
      <p:sp>
        <p:nvSpPr>
          <p:cNvPr id="3" name="内容占位符 2">
            <a:extLst>
              <a:ext uri="{FF2B5EF4-FFF2-40B4-BE49-F238E27FC236}">
                <a16:creationId xmlns:a16="http://schemas.microsoft.com/office/drawing/2014/main" id="{0447E656-8CEE-4E88-93F2-48292FDBCF26}"/>
              </a:ext>
            </a:extLst>
          </p:cNvPr>
          <p:cNvSpPr>
            <a:spLocks noGrp="1"/>
          </p:cNvSpPr>
          <p:nvPr>
            <p:ph idx="1"/>
          </p:nvPr>
        </p:nvSpPr>
        <p:spPr/>
        <p:txBody>
          <a:bodyPr/>
          <a:lstStyle/>
          <a:p>
            <a:r>
              <a:rPr lang="en-US" altLang="zh-CN" dirty="0"/>
              <a:t>Security levels</a:t>
            </a:r>
          </a:p>
          <a:p>
            <a:pPr lvl="1"/>
            <a:r>
              <a:rPr lang="en-US" altLang="zh-CN" dirty="0"/>
              <a:t>A subject has a security clearance; an object has a security classification</a:t>
            </a:r>
          </a:p>
          <a:p>
            <a:pPr lvl="1"/>
            <a:r>
              <a:rPr lang="en-US" altLang="zh-CN" dirty="0"/>
              <a:t>Both are security levels forming a total order: top secret &gt; secret &gt; confidential &gt; restricted &gt; unclassified</a:t>
            </a:r>
          </a:p>
          <a:p>
            <a:r>
              <a:rPr lang="en-US" altLang="zh-CN" dirty="0"/>
              <a:t>Bell-</a:t>
            </a:r>
            <a:r>
              <a:rPr lang="en-US" altLang="zh-CN" dirty="0" err="1"/>
              <a:t>LaPadula</a:t>
            </a:r>
            <a:r>
              <a:rPr lang="en-US" altLang="zh-CN" dirty="0"/>
              <a:t> (BLP) model: </a:t>
            </a:r>
            <a:r>
              <a:rPr lang="en-US" altLang="zh-CN" dirty="0">
                <a:ea typeface="宋体" charset="-122"/>
              </a:rPr>
              <a:t>designed for protecting </a:t>
            </a:r>
            <a:r>
              <a:rPr lang="en-US" altLang="zh-CN" i="1" dirty="0">
                <a:ea typeface="宋体" charset="-122"/>
              </a:rPr>
              <a:t>confidentiality</a:t>
            </a:r>
            <a:r>
              <a:rPr lang="en-US" altLang="zh-CN" dirty="0">
                <a:ea typeface="宋体" charset="-122"/>
              </a:rPr>
              <a:t> of high-level objects from low-level subjects</a:t>
            </a:r>
          </a:p>
          <a:p>
            <a:r>
              <a:rPr lang="en-US" altLang="zh-CN" dirty="0"/>
              <a:t>Biba model: designed for protecting </a:t>
            </a:r>
            <a:r>
              <a:rPr lang="en-US" altLang="zh-CN" i="1" dirty="0"/>
              <a:t>integrity</a:t>
            </a:r>
            <a:r>
              <a:rPr lang="en-US" altLang="zh-CN" dirty="0"/>
              <a:t> of high-level objects from low-level subjects</a:t>
            </a:r>
          </a:p>
          <a:p>
            <a:endParaRPr lang="zh-CN" altLang="en-US" dirty="0"/>
          </a:p>
        </p:txBody>
      </p:sp>
      <p:sp>
        <p:nvSpPr>
          <p:cNvPr id="4" name="灯片编号占位符 3">
            <a:extLst>
              <a:ext uri="{FF2B5EF4-FFF2-40B4-BE49-F238E27FC236}">
                <a16:creationId xmlns:a16="http://schemas.microsoft.com/office/drawing/2014/main" id="{3FE97169-C946-4E79-8A2B-F82F25CE5607}"/>
              </a:ext>
            </a:extLst>
          </p:cNvPr>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5</a:t>
            </a:fld>
            <a:endParaRPr lang="en-US" dirty="0">
              <a:solidFill>
                <a:prstClr val="white">
                  <a:lumMod val="65000"/>
                  <a:lumOff val="35000"/>
                </a:prstClr>
              </a:solidFill>
            </a:endParaRPr>
          </a:p>
        </p:txBody>
      </p:sp>
    </p:spTree>
    <p:extLst>
      <p:ext uri="{BB962C8B-B14F-4D97-AF65-F5344CB8AC3E}">
        <p14:creationId xmlns:p14="http://schemas.microsoft.com/office/powerpoint/2010/main" val="4717613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ea typeface="宋体" charset="-122"/>
              </a:rPr>
              <a:t>BLP vs. Biba</a:t>
            </a:r>
            <a:endParaRPr lang="en-US" dirty="0"/>
          </a:p>
        </p:txBody>
      </p:sp>
      <p:sp>
        <p:nvSpPr>
          <p:cNvPr id="3" name="Content Placeholder 2"/>
          <p:cNvSpPr>
            <a:spLocks noGrp="1"/>
          </p:cNvSpPr>
          <p:nvPr>
            <p:ph idx="1"/>
          </p:nvPr>
        </p:nvSpPr>
        <p:spPr>
          <a:xfrm>
            <a:off x="179512" y="1600200"/>
            <a:ext cx="4104456" cy="4879258"/>
          </a:xfrm>
        </p:spPr>
        <p:txBody>
          <a:bodyPr>
            <a:normAutofit/>
          </a:bodyPr>
          <a:lstStyle/>
          <a:p>
            <a:endParaRPr lang="en-US" dirty="0"/>
          </a:p>
        </p:txBody>
      </p:sp>
      <p:sp>
        <p:nvSpPr>
          <p:cNvPr id="5" name="Slide Number Placeholder 4"/>
          <p:cNvSpPr>
            <a:spLocks noGrp="1"/>
          </p:cNvSpPr>
          <p:nvPr>
            <p:ph type="sldNum" sz="quarter" idx="11"/>
          </p:nvPr>
        </p:nvSpPr>
        <p:spPr/>
        <p:txBody>
          <a:bodyPr/>
          <a:lstStyle/>
          <a:p>
            <a:pPr>
              <a:defRPr/>
            </a:pPr>
            <a:fld id="{B9C31318-8D1F-46D0-AD3E-FD5CE0C4604B}" type="slidenum">
              <a:rPr lang="en-US" altLang="zh-CN" smtClean="0"/>
              <a:pPr>
                <a:defRPr/>
              </a:pPr>
              <a:t>6</a:t>
            </a:fld>
            <a:endParaRPr lang="en-US" altLang="zh-CN" dirty="0"/>
          </a:p>
        </p:txBody>
      </p:sp>
      <p:sp>
        <p:nvSpPr>
          <p:cNvPr id="6" name="Content Placeholder 2">
            <a:extLst>
              <a:ext uri="{FF2B5EF4-FFF2-40B4-BE49-F238E27FC236}">
                <a16:creationId xmlns:a16="http://schemas.microsoft.com/office/drawing/2014/main" id="{6B5566FF-65CD-480A-BA45-A598469CDE20}"/>
              </a:ext>
            </a:extLst>
          </p:cNvPr>
          <p:cNvSpPr txBox="1">
            <a:spLocks/>
          </p:cNvSpPr>
          <p:nvPr/>
        </p:nvSpPr>
        <p:spPr>
          <a:xfrm>
            <a:off x="4733190" y="1611807"/>
            <a:ext cx="4104456" cy="487925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endParaRPr lang="en-US" altLang="zh-CN" dirty="0"/>
          </a:p>
        </p:txBody>
      </p:sp>
      <p:graphicFrame>
        <p:nvGraphicFramePr>
          <p:cNvPr id="7" name="表格 6">
            <a:extLst>
              <a:ext uri="{FF2B5EF4-FFF2-40B4-BE49-F238E27FC236}">
                <a16:creationId xmlns:a16="http://schemas.microsoft.com/office/drawing/2014/main" id="{0E72AA84-BE40-4F8A-999D-3C3E31F1A914}"/>
              </a:ext>
            </a:extLst>
          </p:cNvPr>
          <p:cNvGraphicFramePr>
            <a:graphicFrameLocks noGrp="1"/>
          </p:cNvGraphicFramePr>
          <p:nvPr>
            <p:extLst>
              <p:ext uri="{D42A27DB-BD31-4B8C-83A1-F6EECF244321}">
                <p14:modId xmlns:p14="http://schemas.microsoft.com/office/powerpoint/2010/main" val="3173047080"/>
              </p:ext>
            </p:extLst>
          </p:nvPr>
        </p:nvGraphicFramePr>
        <p:xfrm>
          <a:off x="659164" y="1595858"/>
          <a:ext cx="8027636" cy="4450080"/>
        </p:xfrm>
        <a:graphic>
          <a:graphicData uri="http://schemas.openxmlformats.org/drawingml/2006/table">
            <a:tbl>
              <a:tblPr firstRow="1" bandRow="1">
                <a:tableStyleId>{5C22544A-7EE6-4342-B048-85BDC9FD1C3A}</a:tableStyleId>
              </a:tblPr>
              <a:tblGrid>
                <a:gridCol w="4013818">
                  <a:extLst>
                    <a:ext uri="{9D8B030D-6E8A-4147-A177-3AD203B41FA5}">
                      <a16:colId xmlns:a16="http://schemas.microsoft.com/office/drawing/2014/main" val="2198216071"/>
                    </a:ext>
                  </a:extLst>
                </a:gridCol>
                <a:gridCol w="4013818">
                  <a:extLst>
                    <a:ext uri="{9D8B030D-6E8A-4147-A177-3AD203B41FA5}">
                      <a16:colId xmlns:a16="http://schemas.microsoft.com/office/drawing/2014/main" val="2868356935"/>
                    </a:ext>
                  </a:extLst>
                </a:gridCol>
              </a:tblGrid>
              <a:tr h="380328">
                <a:tc>
                  <a:txBody>
                    <a:bodyPr/>
                    <a:lstStyle/>
                    <a:p>
                      <a:pPr algn="ctr"/>
                      <a:r>
                        <a:rPr lang="en-US" altLang="zh-CN" sz="2000" dirty="0"/>
                        <a:t>BLP</a:t>
                      </a:r>
                      <a:endParaRPr lang="zh-CN" altLang="en-US" sz="2000" dirty="0"/>
                    </a:p>
                  </a:txBody>
                  <a:tcPr/>
                </a:tc>
                <a:tc>
                  <a:txBody>
                    <a:bodyPr/>
                    <a:lstStyle/>
                    <a:p>
                      <a:pPr algn="ctr"/>
                      <a:r>
                        <a:rPr lang="en-US" altLang="zh-CN" sz="2000" dirty="0"/>
                        <a:t>Biba</a:t>
                      </a:r>
                      <a:endParaRPr lang="zh-CN" altLang="en-US" sz="2000" dirty="0"/>
                    </a:p>
                  </a:txBody>
                  <a:tcPr/>
                </a:tc>
                <a:extLst>
                  <a:ext uri="{0D108BD9-81ED-4DB2-BD59-A6C34878D82A}">
                    <a16:rowId xmlns:a16="http://schemas.microsoft.com/office/drawing/2014/main" val="1565825288"/>
                  </a:ext>
                </a:extLst>
              </a:tr>
              <a:tr h="3891043">
                <a:tc>
                  <a:txBody>
                    <a:bodyPr/>
                    <a:lstStyle/>
                    <a:p>
                      <a:r>
                        <a:rPr lang="en-US" altLang="zh-CN" sz="2000" dirty="0"/>
                        <a:t>Simple security property</a:t>
                      </a:r>
                    </a:p>
                    <a:p>
                      <a:pPr lvl="1"/>
                      <a:r>
                        <a:rPr lang="en-US" altLang="zh-CN" sz="2000" b="1" dirty="0"/>
                        <a:t>Read-down</a:t>
                      </a:r>
                      <a:r>
                        <a:rPr lang="en-US" altLang="zh-CN" sz="2000" dirty="0"/>
                        <a:t>: subject at level k can read objects at levels k or lower</a:t>
                      </a:r>
                    </a:p>
                    <a:p>
                      <a:pPr lvl="1"/>
                      <a:r>
                        <a:rPr lang="en-US" altLang="zh-CN" sz="2000" dirty="0"/>
                        <a:t>e.g., a general can read a soldier’s docs</a:t>
                      </a:r>
                    </a:p>
                    <a:p>
                      <a:r>
                        <a:rPr lang="en-US" altLang="zh-CN" sz="2000" dirty="0"/>
                        <a:t>* property</a:t>
                      </a:r>
                    </a:p>
                    <a:p>
                      <a:pPr lvl="1"/>
                      <a:r>
                        <a:rPr lang="en-US" altLang="zh-CN" sz="2000" b="1" dirty="0"/>
                        <a:t>Write-up</a:t>
                      </a:r>
                      <a:r>
                        <a:rPr lang="en-US" altLang="zh-CN" sz="2000" dirty="0"/>
                        <a:t>: subject at level k can write objects at levels k or higher</a:t>
                      </a:r>
                    </a:p>
                    <a:p>
                      <a:pPr lvl="1"/>
                      <a:r>
                        <a:rPr lang="en-US" altLang="zh-CN" sz="2000" dirty="0"/>
                        <a:t>e.g., a soldier can append a msg to a general’s mailbox</a:t>
                      </a:r>
                    </a:p>
                    <a:p>
                      <a:endParaRPr lang="zh-CN" altLang="en-US" sz="2000" dirty="0"/>
                    </a:p>
                  </a:txBody>
                  <a:tcPr/>
                </a:tc>
                <a:tc>
                  <a:txBody>
                    <a:bodyPr/>
                    <a:lstStyle/>
                    <a:p>
                      <a:r>
                        <a:rPr lang="en-US" altLang="zh-CN" sz="2000" dirty="0"/>
                        <a:t>Simple integrity property</a:t>
                      </a:r>
                    </a:p>
                    <a:p>
                      <a:pPr lvl="1"/>
                      <a:r>
                        <a:rPr lang="en-US" altLang="zh-CN" sz="2000" b="1" dirty="0"/>
                        <a:t>Write-down</a:t>
                      </a:r>
                      <a:r>
                        <a:rPr lang="en-US" altLang="zh-CN" sz="2000" dirty="0"/>
                        <a:t>: a subject at level k can write to objects at levels k or lower</a:t>
                      </a:r>
                    </a:p>
                    <a:p>
                      <a:pPr lvl="1"/>
                      <a:r>
                        <a:rPr lang="en-US" altLang="zh-CN" sz="2000" dirty="0"/>
                        <a:t>e.g., a general can append a msg to a soldier’s mailbox</a:t>
                      </a:r>
                    </a:p>
                    <a:p>
                      <a:r>
                        <a:rPr lang="en-US" altLang="zh-CN" sz="2000" dirty="0"/>
                        <a:t>Integrity * property</a:t>
                      </a:r>
                    </a:p>
                    <a:p>
                      <a:pPr lvl="1"/>
                      <a:r>
                        <a:rPr lang="en-US" altLang="zh-CN" sz="2000" b="1" dirty="0"/>
                        <a:t>Read-up</a:t>
                      </a:r>
                      <a:r>
                        <a:rPr lang="en-US" altLang="zh-CN" sz="2000" dirty="0"/>
                        <a:t>: a subject at level k can read objects at levels k or higher</a:t>
                      </a:r>
                    </a:p>
                    <a:p>
                      <a:pPr lvl="1"/>
                      <a:r>
                        <a:rPr lang="en-US" altLang="zh-CN" sz="2000" dirty="0"/>
                        <a:t>e.g., a soldier can read a general’s docs</a:t>
                      </a:r>
                    </a:p>
                    <a:p>
                      <a:endParaRPr lang="zh-CN" altLang="en-US" sz="2000" dirty="0"/>
                    </a:p>
                  </a:txBody>
                  <a:tcPr/>
                </a:tc>
                <a:extLst>
                  <a:ext uri="{0D108BD9-81ED-4DB2-BD59-A6C34878D82A}">
                    <a16:rowId xmlns:a16="http://schemas.microsoft.com/office/drawing/2014/main" val="2945361205"/>
                  </a:ext>
                </a:extLst>
              </a:tr>
            </a:tbl>
          </a:graphicData>
        </a:graphic>
      </p:graphicFrame>
      <p:sp>
        <p:nvSpPr>
          <p:cNvPr id="8" name="矩形 7">
            <a:extLst>
              <a:ext uri="{FF2B5EF4-FFF2-40B4-BE49-F238E27FC236}">
                <a16:creationId xmlns:a16="http://schemas.microsoft.com/office/drawing/2014/main" id="{BDA12529-5F3D-4E10-A29A-69199694F60E}"/>
              </a:ext>
            </a:extLst>
          </p:cNvPr>
          <p:cNvSpPr/>
          <p:nvPr/>
        </p:nvSpPr>
        <p:spPr>
          <a:xfrm>
            <a:off x="1745687" y="6102352"/>
            <a:ext cx="5525785" cy="62383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000" dirty="0"/>
              <a:t>BLP and Biba are incompatible, and a system can choose to implement one of them</a:t>
            </a:r>
            <a:endParaRPr lang="zh-CN" altLang="en-US" sz="2000" dirty="0"/>
          </a:p>
        </p:txBody>
      </p:sp>
    </p:spTree>
    <p:extLst>
      <p:ext uri="{BB962C8B-B14F-4D97-AF65-F5344CB8AC3E}">
        <p14:creationId xmlns:p14="http://schemas.microsoft.com/office/powerpoint/2010/main" val="309667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5"/>
          <p:cNvSpPr>
            <a:spLocks noGrp="1"/>
          </p:cNvSpPr>
          <p:nvPr>
            <p:ph type="sldNum" sz="quarter" idx="4294967295"/>
          </p:nvPr>
        </p:nvSpPr>
        <p:spPr>
          <a:xfrm>
            <a:off x="8597900" y="6477000"/>
            <a:ext cx="546100" cy="381000"/>
          </a:xfrm>
          <a:prstGeom prst="rect">
            <a:avLst/>
          </a:prstGeom>
        </p:spPr>
        <p:txBody>
          <a:bodyPr/>
          <a:lstStyle/>
          <a:p>
            <a:fld id="{8EFB020B-8CB5-41EF-8B43-A3C6F8EF7BF8}" type="slidenum">
              <a:rPr lang="en-US" altLang="zh-CN"/>
              <a:pPr/>
              <a:t>7</a:t>
            </a:fld>
            <a:endParaRPr lang="en-US" altLang="zh-CN"/>
          </a:p>
        </p:txBody>
      </p:sp>
      <p:sp>
        <p:nvSpPr>
          <p:cNvPr id="56322" name="Rectangle 2"/>
          <p:cNvSpPr>
            <a:spLocks noGrp="1" noChangeArrowheads="1"/>
          </p:cNvSpPr>
          <p:nvPr>
            <p:ph type="title"/>
          </p:nvPr>
        </p:nvSpPr>
        <p:spPr/>
        <p:txBody>
          <a:bodyPr/>
          <a:lstStyle/>
          <a:p>
            <a:r>
              <a:rPr lang="en-US" altLang="zh-CN" dirty="0">
                <a:ea typeface="宋体" charset="-122"/>
              </a:rPr>
              <a:t>BLP Model</a:t>
            </a:r>
          </a:p>
        </p:txBody>
      </p:sp>
      <p:sp>
        <p:nvSpPr>
          <p:cNvPr id="56323" name="Rectangle 3"/>
          <p:cNvSpPr>
            <a:spLocks noGrp="1" noChangeArrowheads="1"/>
          </p:cNvSpPr>
          <p:nvPr>
            <p:ph type="body" idx="1"/>
          </p:nvPr>
        </p:nvSpPr>
        <p:spPr>
          <a:xfrm>
            <a:off x="685800" y="6145160"/>
            <a:ext cx="7772400" cy="712839"/>
          </a:xfrm>
        </p:spPr>
        <p:txBody>
          <a:bodyPr>
            <a:normAutofit fontScale="85000" lnSpcReduction="20000"/>
          </a:bodyPr>
          <a:lstStyle/>
          <a:p>
            <a:pPr>
              <a:buNone/>
            </a:pPr>
            <a:r>
              <a:rPr lang="en-US" altLang="zh-CN" sz="2800" dirty="0">
                <a:ea typeface="宋体" charset="-122"/>
              </a:rPr>
              <a:t>	Arrows indicate Information flow direction; information flows only horizontally or upwards</a:t>
            </a:r>
          </a:p>
        </p:txBody>
      </p:sp>
      <p:pic>
        <p:nvPicPr>
          <p:cNvPr id="56326" name="Picture 6"/>
          <p:cNvPicPr>
            <a:picLocks noChangeAspect="1" noChangeArrowheads="1"/>
          </p:cNvPicPr>
          <p:nvPr/>
        </p:nvPicPr>
        <p:blipFill>
          <a:blip r:embed="rId3" cstate="print"/>
          <a:srcRect/>
          <a:stretch>
            <a:fillRect/>
          </a:stretch>
        </p:blipFill>
        <p:spPr bwMode="auto">
          <a:xfrm>
            <a:off x="388306" y="1793661"/>
            <a:ext cx="8111594" cy="4331565"/>
          </a:xfrm>
          <a:prstGeom prst="rect">
            <a:avLst/>
          </a:prstGeom>
          <a:noFill/>
          <a:ln w="9525">
            <a:noFill/>
            <a:miter lim="800000"/>
            <a:headEnd/>
            <a:tailEnd/>
          </a:ln>
          <a:effectLst/>
        </p:spPr>
      </p:pic>
    </p:spTree>
    <p:extLst>
      <p:ext uri="{BB962C8B-B14F-4D97-AF65-F5344CB8AC3E}">
        <p14:creationId xmlns:p14="http://schemas.microsoft.com/office/powerpoint/2010/main" val="3155340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D4F91A-A27C-44FB-A101-4AC5CFE2FD6A}"/>
              </a:ext>
            </a:extLst>
          </p:cNvPr>
          <p:cNvSpPr>
            <a:spLocks noGrp="1"/>
          </p:cNvSpPr>
          <p:nvPr>
            <p:ph type="title"/>
          </p:nvPr>
        </p:nvSpPr>
        <p:spPr/>
        <p:txBody>
          <a:bodyPr/>
          <a:lstStyle/>
          <a:p>
            <a:r>
              <a:rPr lang="en-US" altLang="zh-CN" dirty="0"/>
              <a:t>BLP Model Quiz</a:t>
            </a:r>
            <a:endParaRPr lang="zh-CN" altLang="en-US" dirty="0"/>
          </a:p>
        </p:txBody>
      </p:sp>
      <p:sp>
        <p:nvSpPr>
          <p:cNvPr id="3" name="内容占位符 2">
            <a:extLst>
              <a:ext uri="{FF2B5EF4-FFF2-40B4-BE49-F238E27FC236}">
                <a16:creationId xmlns:a16="http://schemas.microsoft.com/office/drawing/2014/main" id="{0A54308A-8557-47B2-AC85-51313B2B7708}"/>
              </a:ext>
            </a:extLst>
          </p:cNvPr>
          <p:cNvSpPr>
            <a:spLocks noGrp="1"/>
          </p:cNvSpPr>
          <p:nvPr>
            <p:ph idx="1"/>
          </p:nvPr>
        </p:nvSpPr>
        <p:spPr>
          <a:xfrm>
            <a:off x="457200" y="1600200"/>
            <a:ext cx="8229600" cy="4756150"/>
          </a:xfrm>
        </p:spPr>
        <p:txBody>
          <a:bodyPr/>
          <a:lstStyle/>
          <a:p>
            <a:r>
              <a:rPr lang="en-US" altLang="zh-CN" dirty="0"/>
              <a:t>True or false: under BLP, an unclassified document can be read or written by anyone</a:t>
            </a:r>
          </a:p>
          <a:p>
            <a:r>
              <a:rPr lang="en-US" altLang="zh-CN" dirty="0"/>
              <a:t>ANS: False </a:t>
            </a:r>
          </a:p>
          <a:p>
            <a:pPr lvl="1"/>
            <a:r>
              <a:rPr lang="en-US" altLang="zh-CN" sz="1800" dirty="0"/>
              <a:t>Since “unclassified” is the lowest security level, any subject can read it(read down), but only subjects at the unclassified level can write to it (write up)</a:t>
            </a:r>
          </a:p>
          <a:p>
            <a:r>
              <a:rPr lang="en-US" altLang="zh-CN" dirty="0"/>
              <a:t>True or false: under BLP, an unclassified user can create a top secret document</a:t>
            </a:r>
          </a:p>
          <a:p>
            <a:r>
              <a:rPr lang="en-US" altLang="zh-CN" dirty="0"/>
              <a:t>ANS: True (write up)</a:t>
            </a:r>
          </a:p>
          <a:p>
            <a:pPr lvl="1"/>
            <a:endParaRPr lang="en-US" altLang="zh-CN" dirty="0"/>
          </a:p>
          <a:p>
            <a:endParaRPr lang="en-US" altLang="zh-CN" dirty="0"/>
          </a:p>
          <a:p>
            <a:pPr lvl="1"/>
            <a:endParaRPr lang="zh-CN" altLang="en-US" dirty="0"/>
          </a:p>
        </p:txBody>
      </p:sp>
      <p:sp>
        <p:nvSpPr>
          <p:cNvPr id="4" name="灯片编号占位符 3">
            <a:extLst>
              <a:ext uri="{FF2B5EF4-FFF2-40B4-BE49-F238E27FC236}">
                <a16:creationId xmlns:a16="http://schemas.microsoft.com/office/drawing/2014/main" id="{93F4A79D-2E3E-4C08-AA02-4008979A8B65}"/>
              </a:ext>
            </a:extLst>
          </p:cNvPr>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8</a:t>
            </a:fld>
            <a:endParaRPr lang="en-US" dirty="0">
              <a:solidFill>
                <a:prstClr val="white">
                  <a:lumMod val="65000"/>
                  <a:lumOff val="35000"/>
                </a:prstClr>
              </a:solidFill>
            </a:endParaRPr>
          </a:p>
        </p:txBody>
      </p:sp>
    </p:spTree>
    <p:extLst>
      <p:ext uri="{BB962C8B-B14F-4D97-AF65-F5344CB8AC3E}">
        <p14:creationId xmlns:p14="http://schemas.microsoft.com/office/powerpoint/2010/main" val="2894954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pdf"/>
          <p:cNvPicPr>
            <a:picLocks noChangeAspect="1"/>
          </p:cNvPicPr>
          <p:nvPr/>
        </p:nvPicPr>
        <p:blipFill rotWithShape="1">
          <a:blip r:embed="rId3">
            <a:extLst>
              <a:ext uri="{28A0092B-C50C-407E-A947-70E740481C1C}">
                <a14:useLocalDpi xmlns:a14="http://schemas.microsoft.com/office/drawing/2010/main" val="0"/>
              </a:ext>
            </a:extLst>
          </a:blip>
          <a:srcRect t="22963" b="18963"/>
          <a:stretch/>
        </p:blipFill>
        <p:spPr>
          <a:xfrm>
            <a:off x="1471310" y="161019"/>
            <a:ext cx="6201379" cy="4660627"/>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9</a:t>
            </a:fld>
            <a:endParaRPr lang="en-US" dirty="0">
              <a:solidFill>
                <a:prstClr val="white">
                  <a:lumMod val="65000"/>
                  <a:lumOff val="35000"/>
                </a:prstClr>
              </a:solidFill>
            </a:endParaRPr>
          </a:p>
        </p:txBody>
      </p:sp>
      <p:sp>
        <p:nvSpPr>
          <p:cNvPr id="4" name="Content Placeholder 2"/>
          <p:cNvSpPr txBox="1">
            <a:spLocks/>
          </p:cNvSpPr>
          <p:nvPr/>
        </p:nvSpPr>
        <p:spPr>
          <a:xfrm>
            <a:off x="251520" y="4869160"/>
            <a:ext cx="8712967" cy="1852315"/>
          </a:xfrm>
          <a:prstGeom prst="rect">
            <a:avLst/>
          </a:prstGeom>
        </p:spPr>
        <p:txBody>
          <a:bodyPr>
            <a:normAutofit fontScale="9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dirty="0">
                <a:solidFill>
                  <a:schemeClr val="tx1"/>
                </a:solidFill>
                <a:latin typeface="Arial" pitchFamily="-109" charset="0"/>
              </a:rPr>
              <a:t>If no *-property, the following may occur: </a:t>
            </a:r>
          </a:p>
          <a:p>
            <a:r>
              <a:rPr lang="en-US" altLang="zh-CN" dirty="0">
                <a:solidFill>
                  <a:schemeClr val="tx1"/>
                </a:solidFill>
                <a:latin typeface="Arial" pitchFamily="-109" charset="0"/>
              </a:rPr>
              <a:t>A malicious subject passes classified information along by putting it into an information container labeled at a lower security classification than the information itself. This will allow a subsequent read access to this information by a subject at the lower clearance level.</a:t>
            </a:r>
          </a:p>
        </p:txBody>
      </p:sp>
    </p:spTree>
  </p:cSld>
  <p:clrMapOvr>
    <a:masterClrMapping/>
  </p:clrMapOvr>
  <p:transition spd="slow">
    <p:wipe dir="d"/>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1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254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254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 id="{E9C26A97-3C09-4DB8-935D-0460E3C1B65C}" vid="{4FED9468-2740-4C1C-AA0D-C2679B7D588D}"/>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11953</TotalTime>
  <Words>12061</Words>
  <Application>Microsoft Office PowerPoint</Application>
  <PresentationFormat>On-screen Show (4:3)</PresentationFormat>
  <Paragraphs>1047</Paragraphs>
  <Slides>34</Slides>
  <Notes>30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34</vt:i4>
      </vt:variant>
    </vt:vector>
  </HeadingPairs>
  <TitlesOfParts>
    <vt:vector size="45" baseType="lpstr">
      <vt:lpstr>Courier</vt:lpstr>
      <vt:lpstr>Gloria Hallelujah</vt:lpstr>
      <vt:lpstr>Arial</vt:lpstr>
      <vt:lpstr>Cambria Math</vt:lpstr>
      <vt:lpstr>Century Gothic</vt:lpstr>
      <vt:lpstr>Courier New</vt:lpstr>
      <vt:lpstr>Palatino Linotype</vt:lpstr>
      <vt:lpstr>Times</vt:lpstr>
      <vt:lpstr>Times New Roman</vt:lpstr>
      <vt:lpstr>Executive</vt:lpstr>
      <vt:lpstr>1_Default Design</vt:lpstr>
      <vt:lpstr>Chapter 13</vt:lpstr>
      <vt:lpstr>BLP Model</vt:lpstr>
      <vt:lpstr>BLP vs. Biba</vt:lpstr>
      <vt:lpstr>Multilevel Security (MLS)</vt:lpstr>
      <vt:lpstr>BLP and Biba Models</vt:lpstr>
      <vt:lpstr>BLP vs. Biba</vt:lpstr>
      <vt:lpstr>BLP Model</vt:lpstr>
      <vt:lpstr>BLP Model Quiz</vt:lpstr>
      <vt:lpstr>PowerPoint Presentation</vt:lpstr>
      <vt:lpstr>BLP Model Example</vt:lpstr>
      <vt:lpstr>PowerPoint Presentation</vt:lpstr>
      <vt:lpstr>PowerPoint Presentation</vt:lpstr>
      <vt:lpstr>PowerPoint Presentation</vt:lpstr>
      <vt:lpstr>Biba Model</vt:lpstr>
      <vt:lpstr>Chinese Wall (CW) Model</vt:lpstr>
      <vt:lpstr>PowerPoint Presentation</vt:lpstr>
      <vt:lpstr>PowerPoint Presentation</vt:lpstr>
      <vt:lpstr>PowerPoint Presentation</vt:lpstr>
      <vt:lpstr>PowerPoint Presentation</vt:lpstr>
      <vt:lpstr>Fig. 13.8 Explanations</vt:lpstr>
      <vt:lpstr>Multi-Level Security for Databases</vt:lpstr>
      <vt:lpstr>PowerPoint Presentation</vt:lpstr>
      <vt:lpstr>PowerPoint Presentation</vt:lpstr>
      <vt:lpstr>Database Security  Read Access</vt:lpstr>
      <vt:lpstr>Database Security Write Access</vt:lpstr>
      <vt:lpstr>Polyinstantiation</vt:lpstr>
      <vt:lpstr>Trusted Computing Base (TCB)and Trusted Platform Module (TPM)</vt:lpstr>
      <vt:lpstr>Authenticated Boot Service</vt:lpstr>
      <vt:lpstr>Certification Service</vt:lpstr>
      <vt:lpstr>Encryption Service</vt:lpstr>
      <vt:lpstr>PowerPoint Presentation</vt:lpstr>
      <vt:lpstr>PowerPoint Presentation</vt:lpstr>
      <vt:lpstr>Common Criteria for Information Technology Security Evaluation</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dc:title>
  <dc:subject>Chapter 10 Lecture Overheads</dc:subject>
  <dc:creator>Lawrie Brown</dc:creator>
  <cp:keywords/>
  <dc:description/>
  <cp:lastModifiedBy>Zonghua Gu</cp:lastModifiedBy>
  <cp:revision>132</cp:revision>
  <cp:lastPrinted>2007-07-13T01:00:38Z</cp:lastPrinted>
  <dcterms:created xsi:type="dcterms:W3CDTF">2012-04-03T22:45:38Z</dcterms:created>
  <dcterms:modified xsi:type="dcterms:W3CDTF">2020-04-21T11:02:04Z</dcterms:modified>
  <cp:category/>
</cp:coreProperties>
</file>